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8"/>
  </p:notesMasterIdLst>
  <p:sldIdLst>
    <p:sldId id="256" r:id="rId2"/>
    <p:sldId id="463" r:id="rId3"/>
    <p:sldId id="346" r:id="rId4"/>
    <p:sldId id="355" r:id="rId5"/>
    <p:sldId id="402" r:id="rId6"/>
    <p:sldId id="354" r:id="rId7"/>
    <p:sldId id="294" r:id="rId8"/>
    <p:sldId id="400" r:id="rId9"/>
    <p:sldId id="366" r:id="rId10"/>
    <p:sldId id="464" r:id="rId11"/>
    <p:sldId id="413" r:id="rId12"/>
    <p:sldId id="458" r:id="rId13"/>
    <p:sldId id="409" r:id="rId14"/>
    <p:sldId id="392" r:id="rId15"/>
    <p:sldId id="455" r:id="rId16"/>
    <p:sldId id="456" r:id="rId17"/>
    <p:sldId id="459" r:id="rId18"/>
    <p:sldId id="460" r:id="rId19"/>
    <p:sldId id="461" r:id="rId20"/>
    <p:sldId id="462" r:id="rId21"/>
    <p:sldId id="465" r:id="rId22"/>
    <p:sldId id="466" r:id="rId23"/>
    <p:sldId id="467" r:id="rId24"/>
    <p:sldId id="468" r:id="rId25"/>
    <p:sldId id="470" r:id="rId26"/>
    <p:sldId id="471" r:id="rId27"/>
    <p:sldId id="472" r:id="rId28"/>
    <p:sldId id="474" r:id="rId29"/>
    <p:sldId id="475" r:id="rId30"/>
    <p:sldId id="378" r:id="rId31"/>
    <p:sldId id="382" r:id="rId32"/>
    <p:sldId id="385" r:id="rId33"/>
    <p:sldId id="386" r:id="rId34"/>
    <p:sldId id="387" r:id="rId35"/>
    <p:sldId id="383" r:id="rId36"/>
    <p:sldId id="476" r:id="rId37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9"/>
      <p:bold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Tunga" panose="020B060402020202020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ＭＳ Ｐゴシック" panose="020B0600070205080204" pitchFamily="34" charset="-128"/>
      <p:regular r:id="rId51"/>
    </p:embeddedFont>
    <p:embeddedFont>
      <p:font typeface="Franklin Gothic Book" panose="020B0503020102020204" pitchFamily="34" charset="0"/>
      <p:regular r:id="rId52"/>
      <p: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C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7" autoAdjust="0"/>
    <p:restoredTop sz="86373" autoAdjust="0"/>
  </p:normalViewPr>
  <p:slideViewPr>
    <p:cSldViewPr>
      <p:cViewPr varScale="1">
        <p:scale>
          <a:sx n="69" d="100"/>
          <a:sy n="69" d="100"/>
        </p:scale>
        <p:origin x="31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2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42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80C8A-D2E4-4495-AF9F-052BC1FF86BD}" type="datetimeFigureOut">
              <a:rPr lang="en-US" smtClean="0"/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C0839-A752-4026-B076-2AA4A81C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C0839-A752-4026-B076-2AA4A81C13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C0839-A752-4026-B076-2AA4A81C1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EF28B-6AC0-694D-BB6B-174AF7C388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6913"/>
            <a:ext cx="4541838" cy="3408362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7860" y="4128789"/>
            <a:ext cx="5537959" cy="432681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3" tIns="45183" rIns="90363" bIns="45183"/>
          <a:lstStyle/>
          <a:p>
            <a:r>
              <a:rPr lang="en-US"/>
              <a:t>Which are membership requests, submits, develops and maintains To help achieve the objectives of Reusability, interoperability and portability</a:t>
            </a:r>
          </a:p>
          <a:p>
            <a:r>
              <a:rPr lang="en-GB"/>
              <a:t>These standards are requested, submitted, adopted and maintained by the membership.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3884028" y="8685071"/>
            <a:ext cx="2972421" cy="45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48" tIns="45875" rIns="91748" bIns="45875" anchor="b"/>
          <a:lstStyle>
            <a:lvl1pPr defTabSz="931863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1pPr>
            <a:lvl2pPr marL="742950" indent="-285750" defTabSz="931863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2pPr>
            <a:lvl3pPr marL="1143000" indent="-228600" defTabSz="931863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3pPr>
            <a:lvl4pPr marL="1600200" indent="-228600" defTabSz="931863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4pPr>
            <a:lvl5pPr marL="2057400" indent="-228600" defTabSz="931863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9pPr>
          </a:lstStyle>
          <a:p>
            <a:pPr algn="r" eaLnBrk="1" hangingPunct="1"/>
            <a:fld id="{CB4186C9-D5E5-430E-8169-07968159B80F}" type="slidenum">
              <a:rPr lang="en-US" sz="1200" b="0">
                <a:latin typeface="Calibri" pitchFamily="-111" charset="0"/>
                <a:cs typeface="Arial" charset="0"/>
              </a:rPr>
              <a:pPr algn="r" eaLnBrk="1" hangingPunct="1"/>
              <a:t>33</a:t>
            </a:fld>
            <a:endParaRPr lang="en-US" sz="1200" b="0">
              <a:latin typeface="Calibri" pitchFamily="-111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4848" y="143253"/>
            <a:ext cx="8016240" cy="95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379806" y="6396293"/>
            <a:ext cx="496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BD3DDC-90DF-4246-B8CE-0AC344F4C45D}" type="slidenum">
              <a:rPr lang="en-US" b="1" smtClean="0">
                <a:solidFill>
                  <a:srgbClr val="8F96AA"/>
                </a:solidFill>
                <a:latin typeface="Franklin Gothic Book"/>
              </a:rPr>
              <a:pPr algn="ctr"/>
              <a:t>‹#›</a:t>
            </a:fld>
            <a:endParaRPr lang="en-US" b="1" dirty="0">
              <a:solidFill>
                <a:srgbClr val="8F96AA"/>
              </a:solidFill>
              <a:latin typeface="Franklin Gothic Book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09794" y="6490138"/>
            <a:ext cx="1512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F2F2F2"/>
                </a:solidFill>
                <a:latin typeface="Century Gothic"/>
                <a:cs typeface="Century Gothic"/>
              </a:rPr>
              <a:t>#</a:t>
            </a:r>
            <a:r>
              <a:rPr lang="en-US" sz="1000" dirty="0" err="1">
                <a:solidFill>
                  <a:srgbClr val="F2F2F2"/>
                </a:solidFill>
                <a:latin typeface="Century Gothic"/>
                <a:cs typeface="Century Gothic"/>
              </a:rPr>
              <a:t>ThreatRisk</a:t>
            </a:r>
            <a:endParaRPr lang="en-US" sz="1000" dirty="0">
              <a:solidFill>
                <a:srgbClr val="F2F2F2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2208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4848" y="143253"/>
            <a:ext cx="8016240" cy="95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3931"/>
            <a:ext cx="8229600" cy="449983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49DEB"/>
              </a:buClr>
              <a:buSzPct val="110000"/>
              <a:buFont typeface="Lucida Grande"/>
              <a:buChar char="»"/>
              <a:defRPr sz="24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742950" indent="-285750">
              <a:buClr>
                <a:srgbClr val="149DEB"/>
              </a:buClr>
              <a:buFont typeface="Arial"/>
              <a:buChar char="•"/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2pPr>
            <a:lvl3pPr marL="1143000" indent="-228600">
              <a:buClr>
                <a:srgbClr val="149DEB"/>
              </a:buClr>
              <a:buFont typeface="Lucida Grande"/>
              <a:buChar char="–"/>
              <a:defRPr sz="1800" b="0" i="0">
                <a:solidFill>
                  <a:schemeClr val="tx1"/>
                </a:solidFill>
                <a:latin typeface="Century Gothic"/>
                <a:cs typeface="Century Gothic"/>
              </a:defRPr>
            </a:lvl3pPr>
            <a:lvl4pPr marL="1600200" indent="-228600">
              <a:buClr>
                <a:srgbClr val="149DEB"/>
              </a:buClr>
              <a:buFont typeface="Arial"/>
              <a:buChar char="•"/>
              <a:defRPr sz="16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 marL="2057400" indent="-228600">
              <a:buClr>
                <a:srgbClr val="149DEB"/>
              </a:buClr>
              <a:buFont typeface="Lucida Grande"/>
              <a:buChar char="»"/>
              <a:defRPr sz="16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379806" y="6396293"/>
            <a:ext cx="42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BD3DDC-90DF-4246-B8CE-0AC344F4C45D}" type="slidenum">
              <a:rPr lang="en-US" b="1" smtClean="0">
                <a:solidFill>
                  <a:srgbClr val="8F96AA"/>
                </a:solidFill>
                <a:latin typeface="Franklin Gothic Book"/>
              </a:rPr>
              <a:pPr algn="ctr"/>
              <a:t>‹#›</a:t>
            </a:fld>
            <a:endParaRPr lang="en-US" b="1" dirty="0">
              <a:solidFill>
                <a:srgbClr val="8F96AA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95056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1000" y="152400"/>
            <a:ext cx="768096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11/2016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OMG Operational Threat &amp; Risk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reatrisk.org/" TargetMode="External"/><Relationship Id="rId2" Type="http://schemas.openxmlformats.org/officeDocument/2006/relationships/hyperlink" Target="http://www.om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www.ise.gov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reatrisk.org/" TargetMode="External"/><Relationship Id="rId2" Type="http://schemas.openxmlformats.org/officeDocument/2006/relationships/hyperlink" Target="http://www.omg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jpeg"/><Relationship Id="rId1" Type="http://schemas.openxmlformats.org/officeDocument/2006/relationships/audio" Target="file:///C:\Users\Rach\Documents\Object%20Management%20Group\Audio%20Files%20-%20MP3\MDMI-5-edited.mp3" TargetMode="Externa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53.pn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://www.omg.org/mda/" TargetMode="External"/><Relationship Id="rId18" Type="http://schemas.openxmlformats.org/officeDocument/2006/relationships/image" Target="../media/image62.jpeg"/><Relationship Id="rId3" Type="http://schemas.openxmlformats.org/officeDocument/2006/relationships/image" Target="../media/image54.jpeg"/><Relationship Id="rId7" Type="http://schemas.openxmlformats.org/officeDocument/2006/relationships/hyperlink" Target="http://www.omgsysml.org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://www.corba.org/" TargetMode="External"/><Relationship Id="rId2" Type="http://schemas.openxmlformats.org/officeDocument/2006/relationships/hyperlink" Target="http://www.soa-consortium.com/index.htm" TargetMode="External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hyperlink" Target="http://portals.omg.org/dds" TargetMode="External"/><Relationship Id="rId5" Type="http://schemas.openxmlformats.org/officeDocument/2006/relationships/hyperlink" Target="mailto:wayne@omg.org" TargetMode="External"/><Relationship Id="rId15" Type="http://schemas.openxmlformats.org/officeDocument/2006/relationships/hyperlink" Target="http://www.uml.org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jpeg"/><Relationship Id="rId9" Type="http://schemas.openxmlformats.org/officeDocument/2006/relationships/hyperlink" Target="http://www.omg.org/bpmn-logo/" TargetMode="External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microsoft.com/office/2007/relationships/hdphoto" Target="../media/hdphoto2.wdp"/><Relationship Id="rId3" Type="http://schemas.openxmlformats.org/officeDocument/2006/relationships/image" Target="../media/image18.wmf"/><Relationship Id="rId7" Type="http://schemas.openxmlformats.org/officeDocument/2006/relationships/image" Target="../media/image22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11" Type="http://schemas.microsoft.com/office/2007/relationships/hdphoto" Target="../media/hdphoto1.wdp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Projects\Threat\website\threat-m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648201"/>
            <a:ext cx="9144000" cy="220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 descr="C:\Users\Cory\Pictures\threatImage\l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18" y="5834570"/>
            <a:ext cx="3800032" cy="10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48000" y="3352800"/>
            <a:ext cx="3048000" cy="14516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http://ts2.mm.bing.net/th?id=HN.607995141331681509&amp;amp;pid=15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67" y="5291758"/>
            <a:ext cx="1140382" cy="11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434914"/>
            <a:ext cx="3145490" cy="870105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Threat &amp; Risk Information Sharing and Analytics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6481" y="3649229"/>
            <a:ext cx="195103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" y="4782030"/>
            <a:ext cx="1877618" cy="62495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0" y="5693790"/>
            <a:ext cx="2723776" cy="53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1" y="6276974"/>
            <a:ext cx="3829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44" y="4781669"/>
            <a:ext cx="2571749" cy="62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26" y="5391081"/>
            <a:ext cx="1462774" cy="68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93" y="4601632"/>
            <a:ext cx="1676400" cy="104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0" y="4798969"/>
            <a:ext cx="891713" cy="49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94" y="4859627"/>
            <a:ext cx="1428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:\Users\Cory\Pictures\threatImage\nis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400" y="6423594"/>
            <a:ext cx="1246626" cy="4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ory\Pictures\threatImage\ns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65" y="5315961"/>
            <a:ext cx="1081431" cy="10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2" y="5466825"/>
            <a:ext cx="697385" cy="70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947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“conceptual reference model” orientation is really quite different from defining a model or ontology for a specific purpose or application!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Realization</a:t>
            </a:r>
          </a:p>
        </p:txBody>
      </p:sp>
    </p:spTree>
    <p:extLst>
      <p:ext uri="{BB962C8B-B14F-4D97-AF65-F5344CB8AC3E}">
        <p14:creationId xmlns:p14="http://schemas.microsoft.com/office/powerpoint/2010/main" val="355432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STIX</a:t>
            </a:r>
            <a:r>
              <a:rPr lang="en-US" dirty="0"/>
              <a:t> – Structured Threat Information Exchange, for Cyber threat information. (Moving to Oasis “CTI”)</a:t>
            </a:r>
          </a:p>
          <a:p>
            <a:r>
              <a:rPr lang="en-US" dirty="0">
                <a:solidFill>
                  <a:srgbClr val="FFFF00"/>
                </a:solidFill>
              </a:rPr>
              <a:t>NIEM </a:t>
            </a:r>
            <a:r>
              <a:rPr lang="en-US" dirty="0"/>
              <a:t>– National Information Exchange Model – For justice, public safety and other domains.</a:t>
            </a:r>
          </a:p>
          <a:p>
            <a:r>
              <a:rPr lang="en-US" dirty="0">
                <a:solidFill>
                  <a:srgbClr val="FFFF00"/>
                </a:solidFill>
              </a:rPr>
              <a:t>Risk Model </a:t>
            </a:r>
            <a:r>
              <a:rPr lang="en-US" dirty="0"/>
              <a:t>– A concrete risk model for data interchange is included and mapped as none currently exists as a standard.</a:t>
            </a:r>
          </a:p>
          <a:p>
            <a:r>
              <a:rPr lang="en-US" dirty="0">
                <a:solidFill>
                  <a:srgbClr val="FFFF00"/>
                </a:solidFill>
              </a:rPr>
              <a:t>NIST 800-53 </a:t>
            </a:r>
            <a:r>
              <a:rPr lang="en-US" dirty="0"/>
              <a:t>– Security and Privacy Controls for information systems. This is not a data mapping but shows how the concepts support the controls.</a:t>
            </a:r>
          </a:p>
          <a:p>
            <a:endParaRPr lang="en-US" dirty="0"/>
          </a:p>
          <a:p>
            <a:r>
              <a:rPr lang="en-US" dirty="0"/>
              <a:t>Note: More mappings are anticipated as the initiative unfolds. Some may be published but not standardized.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 included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54299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52400" y="1295400"/>
            <a:ext cx="8763000" cy="52482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“Temporal aspects” of all relationships and situations is important. Not understanding these temporal aspects could result in error.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threat/risk model incorporates </a:t>
            </a:r>
            <a:r>
              <a:rPr lang="en-US" dirty="0">
                <a:solidFill>
                  <a:srgbClr val="FFFF00"/>
                </a:solidFill>
              </a:rPr>
              <a:t>temporal aspects into the core </a:t>
            </a:r>
            <a:r>
              <a:rPr lang="en-US" dirty="0"/>
              <a:t>of the ontology and language. All situations and relationships are temporal. In OWL and other FOL based languages this requires reification.</a:t>
            </a:r>
          </a:p>
          <a:p>
            <a:r>
              <a:rPr lang="en-US" dirty="0"/>
              <a:t>Provenance of every “fact” is crucial to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reification, metadata can be attached to every assertion.</a:t>
            </a:r>
          </a:p>
          <a:p>
            <a:r>
              <a:rPr lang="en-US" dirty="0"/>
              <a:t>Different communities and systems use different ways to represent the same thing or occurrence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threat/risk model is a model of a real (or possible) world, not data. These concepts provide a pivot point between different data representations that are then </a:t>
            </a:r>
            <a:r>
              <a:rPr lang="en-US" b="1" dirty="0">
                <a:solidFill>
                  <a:srgbClr val="FFFF00"/>
                </a:solidFill>
              </a:rPr>
              <a:t>mapped</a:t>
            </a:r>
            <a:r>
              <a:rPr lang="en-US" dirty="0"/>
              <a:t>.</a:t>
            </a:r>
          </a:p>
          <a:p>
            <a:r>
              <a:rPr lang="en-US" dirty="0"/>
              <a:t>What something is and the roles it takes in various situation gets conflated.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“Role” is a “first class” concept </a:t>
            </a:r>
            <a:r>
              <a:rPr lang="en-US" dirty="0"/>
              <a:t>– something or someone may play different roles at the same or different times</a:t>
            </a:r>
          </a:p>
          <a:p>
            <a:r>
              <a:rPr lang="en-US" dirty="0"/>
              <a:t>The world  has time and context – not “first order”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represent the real-world concepts. What and how to</a:t>
            </a:r>
            <a:r>
              <a:rPr lang="en-US" dirty="0">
                <a:solidFill>
                  <a:srgbClr val="FFFF00"/>
                </a:solidFill>
              </a:rPr>
              <a:t> reason </a:t>
            </a:r>
            <a:r>
              <a:rPr lang="en-US" dirty="0"/>
              <a:t>is derived by </a:t>
            </a:r>
            <a:r>
              <a:rPr lang="en-US" dirty="0">
                <a:solidFill>
                  <a:srgbClr val="FFFF00"/>
                </a:solidFill>
              </a:rPr>
              <a:t>mappings</a:t>
            </a:r>
            <a:r>
              <a:rPr lang="en-US" dirty="0"/>
              <a:t>.</a:t>
            </a:r>
          </a:p>
          <a:p>
            <a:r>
              <a:rPr lang="en-US" dirty="0"/>
              <a:t>Various levels of detail and precision for different stakeholders (expert view is not intuitive)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try for a happy medium, where the expert concepts are simplified</a:t>
            </a:r>
          </a:p>
          <a:p>
            <a:r>
              <a:rPr lang="en-US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Ontological Challenges</a:t>
            </a:r>
          </a:p>
        </p:txBody>
      </p:sp>
    </p:spTree>
    <p:extLst>
      <p:ext uri="{BB962C8B-B14F-4D97-AF65-F5344CB8AC3E}">
        <p14:creationId xmlns:p14="http://schemas.microsoft.com/office/powerpoint/2010/main" val="124657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352426" y="1463040"/>
            <a:ext cx="3886200" cy="470916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representations (Schema &amp;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data for a purpose using a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“Instances” are data structures (e.g. SQL tables or XML documents) – “facts” about the things in the world from some perspective</a:t>
            </a:r>
          </a:p>
          <a:p>
            <a:r>
              <a:rPr lang="en-US" dirty="0"/>
              <a:t>Conceptual Reference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conception of the world by a group of stakeholders – less purpose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“Instances” are things in the world – so can’t be in models</a:t>
            </a:r>
          </a:p>
          <a:p>
            <a:r>
              <a:rPr lang="en-US" dirty="0"/>
              <a:t>Using abstraction, we can have multiple </a:t>
            </a:r>
            <a:r>
              <a:rPr lang="en-US" dirty="0">
                <a:solidFill>
                  <a:srgbClr val="FF0000"/>
                </a:solidFill>
              </a:rPr>
              <a:t>representations</a:t>
            </a:r>
            <a:r>
              <a:rPr lang="en-US" dirty="0"/>
              <a:t> of facts about the world in different data structures and technologies</a:t>
            </a:r>
          </a:p>
          <a:p>
            <a:r>
              <a:rPr lang="en-US" dirty="0">
                <a:solidFill>
                  <a:srgbClr val="FF0000"/>
                </a:solidFill>
              </a:rPr>
              <a:t>Rules</a:t>
            </a:r>
            <a:r>
              <a:rPr lang="en-US" dirty="0"/>
              <a:t> define how domain concepts can be represented in a particular form – rules can be simple and generic or heavyweight and specific, depending on the representation.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Pivoting Through a Reference Model</a:t>
            </a:r>
          </a:p>
        </p:txBody>
      </p:sp>
      <p:sp>
        <p:nvSpPr>
          <p:cNvPr id="9" name="U-Turn Arrow 8"/>
          <p:cNvSpPr/>
          <p:nvPr/>
        </p:nvSpPr>
        <p:spPr>
          <a:xfrm flipV="1">
            <a:off x="5031988" y="2133600"/>
            <a:ext cx="3505200" cy="3124200"/>
          </a:xfrm>
          <a:prstGeom prst="utur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4536688" y="1295400"/>
            <a:ext cx="1752600" cy="1066800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“Source”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Representation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4691876" y="4456771"/>
            <a:ext cx="3845312" cy="1524000"/>
          </a:xfrm>
          <a:prstGeom prst="flowChartAlternateProcess">
            <a:avLst/>
          </a:prstGeom>
          <a:solidFill>
            <a:srgbClr val="FFC00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Conceptual Domain Models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(Models of the world)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4498588" y="3237571"/>
            <a:ext cx="1828800" cy="609600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7070338" y="3409021"/>
            <a:ext cx="1371600" cy="723900"/>
          </a:xfrm>
          <a:prstGeom prst="rightArrow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6830122" y="1981200"/>
            <a:ext cx="1752600" cy="1066800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“Target”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Representation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13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2567689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Conceptual Reference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terms and concepts of the threat &amp; risk domain as a semantic model. Conceptual models can also be transformed to ontologies.</a:t>
            </a:r>
          </a:p>
          <a:p>
            <a:r>
              <a:rPr lang="en-US" dirty="0">
                <a:solidFill>
                  <a:srgbClr val="C00000"/>
                </a:solidFill>
              </a:rPr>
              <a:t>Data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specific logical or physical data schema for a specific purpose – more concrete and structured.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models are a direct representation of some kind of schema, e.g. XML Schema, SQL Schema or RDF Schema.</a:t>
            </a:r>
          </a:p>
          <a:p>
            <a:r>
              <a:rPr lang="en-US" dirty="0">
                <a:solidFill>
                  <a:srgbClr val="C00000"/>
                </a:solidFill>
              </a:rPr>
              <a:t>Mappings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Mappings relate a data model to one or more conceptual models to provide for automated transformation and federation of information in these deferent formats.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conceptual models become the “pivot point” between multiple data representations of the same and related concepts.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models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14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367219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Conceptual Model Layering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95400" y="3722914"/>
            <a:ext cx="6400800" cy="914400"/>
          </a:xfrm>
          <a:prstGeom prst="roundRect">
            <a:avLst/>
          </a:prstGeom>
          <a:solidFill>
            <a:srgbClr val="11C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Library – Provides concepts and links across multiple viewpoints, not just threat/risk. E.G. Person,  Objective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95400" y="4637314"/>
            <a:ext cx="6400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Kernel–  Foundational concepts for modeling anything: Entities, Roles, Relations, Types, Information, Rules, Identity, Etc…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95400" y="2819400"/>
            <a:ext cx="6400800" cy="9144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Cross-risk/threat – specific “wide and shallow” risk and threat concepts/ E.G. Risk, threat, danger, consequence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286691" y="1905000"/>
            <a:ext cx="3200400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Operational threat situational awareness and response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87091" y="1902823"/>
            <a:ext cx="3200400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Operational risk  evaluation and mediation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638800" y="6019800"/>
            <a:ext cx="2133600" cy="533400"/>
          </a:xfrm>
          <a:prstGeom prst="wedgeRoundRectCallout">
            <a:avLst>
              <a:gd name="adj1" fmla="val -73214"/>
              <a:gd name="adj2" fmla="val -153215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Subset of the model from SIMF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15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158486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838200"/>
          </a:xfrm>
        </p:spPr>
        <p:txBody>
          <a:bodyPr/>
          <a:lstStyle/>
          <a:p>
            <a:r>
              <a:rPr lang="en-US" dirty="0"/>
              <a:t>Conceptual Model </a:t>
            </a:r>
            <a:r>
              <a:rPr lang="en-US" u="sng" dirty="0"/>
              <a:t>Packages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2851484" y="1098508"/>
            <a:ext cx="2362200" cy="5381375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Generic Concepts</a:t>
            </a:r>
          </a:p>
          <a:p>
            <a:r>
              <a:rPr lang="en-US" dirty="0"/>
              <a:t>Organizations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Persons</a:t>
            </a:r>
          </a:p>
          <a:p>
            <a:r>
              <a:rPr lang="en-US" dirty="0"/>
              <a:t>Physical Entities</a:t>
            </a:r>
          </a:p>
          <a:p>
            <a:r>
              <a:rPr lang="en-US" dirty="0"/>
              <a:t>Places</a:t>
            </a:r>
          </a:p>
          <a:p>
            <a:r>
              <a:rPr lang="en-US" dirty="0"/>
              <a:t>Policies</a:t>
            </a:r>
          </a:p>
          <a:p>
            <a:r>
              <a:rPr lang="en-US" dirty="0"/>
              <a:t>Predictions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Quantities and Units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Responsible Performers</a:t>
            </a:r>
          </a:p>
          <a:p>
            <a:r>
              <a:rPr lang="en-US" dirty="0"/>
              <a:t>Rules</a:t>
            </a:r>
          </a:p>
          <a:p>
            <a:r>
              <a:rPr lang="en-US" dirty="0"/>
              <a:t>Situations</a:t>
            </a:r>
          </a:p>
          <a:p>
            <a:r>
              <a:rPr lang="en-US" dirty="0"/>
              <a:t>Time and Temporality</a:t>
            </a:r>
          </a:p>
          <a:p>
            <a:r>
              <a:rPr lang="en-US" dirty="0"/>
              <a:t>Vendors and Producers</a:t>
            </a:r>
          </a:p>
          <a:p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>
          <a:xfrm>
            <a:off x="5410200" y="1098508"/>
            <a:ext cx="2743200" cy="4648200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Threat and Risk Specific Concepts</a:t>
            </a:r>
          </a:p>
          <a:p>
            <a:r>
              <a:rPr lang="en-US" dirty="0"/>
              <a:t>Campaigns</a:t>
            </a:r>
          </a:p>
          <a:p>
            <a:r>
              <a:rPr lang="en-US" dirty="0"/>
              <a:t>Danger</a:t>
            </a:r>
          </a:p>
          <a:p>
            <a:r>
              <a:rPr lang="en-US" dirty="0"/>
              <a:t>Danger Categories</a:t>
            </a:r>
          </a:p>
          <a:p>
            <a:r>
              <a:rPr lang="en-US" dirty="0"/>
              <a:t>Danger Sources</a:t>
            </a:r>
          </a:p>
          <a:p>
            <a:r>
              <a:rPr lang="en-US" dirty="0"/>
              <a:t>Incidents and Failures</a:t>
            </a:r>
          </a:p>
          <a:p>
            <a:r>
              <a:rPr lang="en-US" dirty="0"/>
              <a:t>Indicators</a:t>
            </a:r>
          </a:p>
          <a:p>
            <a:r>
              <a:rPr lang="en-US" dirty="0"/>
              <a:t>Risk</a:t>
            </a:r>
          </a:p>
          <a:p>
            <a:r>
              <a:rPr lang="en-US" dirty="0"/>
              <a:t>Risk Treatment</a:t>
            </a:r>
          </a:p>
          <a:p>
            <a:r>
              <a:rPr lang="en-US" dirty="0"/>
              <a:t>Threat Actors</a:t>
            </a:r>
          </a:p>
          <a:p>
            <a:r>
              <a:rPr lang="en-US" dirty="0"/>
              <a:t>Undesirable Situations</a:t>
            </a:r>
          </a:p>
          <a:p>
            <a:r>
              <a:rPr lang="en-US" dirty="0"/>
              <a:t>Vulnerabilities</a:t>
            </a:r>
          </a:p>
          <a:p>
            <a:r>
              <a:rPr lang="en-US" dirty="0"/>
              <a:t>Weapons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16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/>
          </p:nvPr>
        </p:nvSpPr>
        <p:spPr>
          <a:xfrm>
            <a:off x="560973" y="1090863"/>
            <a:ext cx="2290511" cy="5538537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Generic Concepts</a:t>
            </a:r>
          </a:p>
          <a:p>
            <a:r>
              <a:rPr lang="en-US" dirty="0"/>
              <a:t>Abilities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Assessment</a:t>
            </a:r>
          </a:p>
          <a:p>
            <a:r>
              <a:rPr lang="en-US" dirty="0"/>
              <a:t>Contact Information</a:t>
            </a:r>
          </a:p>
          <a:p>
            <a:r>
              <a:rPr lang="en-US" dirty="0"/>
              <a:t>Containment</a:t>
            </a:r>
          </a:p>
          <a:p>
            <a:r>
              <a:rPr lang="en-US" dirty="0"/>
              <a:t>Control</a:t>
            </a:r>
          </a:p>
          <a:p>
            <a:r>
              <a:rPr lang="en-US" dirty="0"/>
              <a:t>Credentials</a:t>
            </a:r>
          </a:p>
          <a:p>
            <a:r>
              <a:rPr lang="en-US" dirty="0"/>
              <a:t>Cyber</a:t>
            </a:r>
          </a:p>
          <a:p>
            <a:r>
              <a:rPr lang="en-US" dirty="0"/>
              <a:t>Enterprise</a:t>
            </a:r>
          </a:p>
          <a:p>
            <a:r>
              <a:rPr lang="en-US" dirty="0"/>
              <a:t>Entities</a:t>
            </a:r>
          </a:p>
          <a:p>
            <a:r>
              <a:rPr lang="en-US" dirty="0"/>
              <a:t>Events and Activities</a:t>
            </a:r>
          </a:p>
          <a:p>
            <a:r>
              <a:rPr lang="en-US" dirty="0"/>
              <a:t>Identifiers</a:t>
            </a:r>
          </a:p>
          <a:p>
            <a:r>
              <a:rPr lang="en-US" dirty="0"/>
              <a:t>Intent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74848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Threat &amp; Risk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Modeling Style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4416" y="4583928"/>
            <a:ext cx="899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 Possession relationships are “first class” – have a timeframe, can be part of cause and effect,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“Controlling Actor” is a role – people and organizations can play this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entity classes and relationships form hierarchies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multiple ways “data structures” could be arranged to represent this information or a subset of it – that is the subject of mappings.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" y="990600"/>
            <a:ext cx="9130158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0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Instances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761904" cy="37841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26" y="5257800"/>
            <a:ext cx="8561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time interval from 2005-2010 Sue &lt;possesses&gt;“Key-card-A8988” that &lt;attests to&gt; the permission: Sue &lt;has permission to perform&gt; “Enter Building 5”.</a:t>
            </a:r>
          </a:p>
          <a:p>
            <a:endParaRPr lang="en-US" dirty="0"/>
          </a:p>
          <a:p>
            <a:r>
              <a:rPr lang="en-US" dirty="0"/>
              <a:t>Note: Note the best notation; this is intended to validate the model using UML.</a:t>
            </a:r>
          </a:p>
        </p:txBody>
      </p:sp>
    </p:spTree>
    <p:extLst>
      <p:ext uri="{BB962C8B-B14F-4D97-AF65-F5344CB8AC3E}">
        <p14:creationId xmlns:p14="http://schemas.microsoft.com/office/powerpoint/2010/main" val="31220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more threat-specific module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715717"/>
            <a:ext cx="7772400" cy="61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0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Topic:</a:t>
            </a:r>
          </a:p>
          <a:p>
            <a:r>
              <a:rPr lang="en-US" dirty="0"/>
              <a:t>	Operational threat and risk conceptual model and mappings standards process</a:t>
            </a:r>
          </a:p>
          <a:p>
            <a:r>
              <a:rPr lang="en-US" dirty="0"/>
              <a:t>Presenter: </a:t>
            </a:r>
          </a:p>
          <a:p>
            <a:r>
              <a:rPr lang="en-US" dirty="0"/>
              <a:t>	Cory Casanave, Model Driven Solutions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Organization:</a:t>
            </a:r>
          </a:p>
          <a:p>
            <a:r>
              <a:rPr lang="en-US" dirty="0"/>
              <a:t>	Object Management Group</a:t>
            </a:r>
          </a:p>
          <a:p>
            <a:r>
              <a:rPr lang="en-US" dirty="0"/>
              <a:t>	</a:t>
            </a:r>
            <a:r>
              <a:rPr lang="en-US" dirty="0">
                <a:hlinkClick r:id="rId2"/>
              </a:rPr>
              <a:t>www.omg.org</a:t>
            </a:r>
            <a:endParaRPr lang="en-US" dirty="0"/>
          </a:p>
          <a:p>
            <a:r>
              <a:rPr lang="en-US" dirty="0"/>
              <a:t>Resources: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www.threatrisk.org</a:t>
            </a:r>
            <a:endParaRPr lang="en-US" dirty="0"/>
          </a:p>
          <a:p>
            <a:r>
              <a:rPr lang="en-US" dirty="0"/>
              <a:t>Government Sponsor</a:t>
            </a:r>
          </a:p>
          <a:p>
            <a:r>
              <a:rPr lang="en-US" dirty="0"/>
              <a:t>	Information Sharing Environment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www.ise.gov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1" y="2819400"/>
            <a:ext cx="2819400" cy="3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3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Operational Threat/Risk uses the in-progress “Semantic Information Modeling for Federation” (SIMF) specification, being developed in the OMG.</a:t>
            </a:r>
          </a:p>
          <a:p>
            <a:r>
              <a:rPr lang="en-US" dirty="0"/>
              <a:t>SIMF defines a foundational semantic conceptual model for the modeling language as well as a UML (Unified Modeling Language) profile.</a:t>
            </a:r>
          </a:p>
          <a:p>
            <a:r>
              <a:rPr lang="en-US" dirty="0"/>
              <a:t>The UML Profile is what has been shown, using the “Cameo Concept Modeler” from </a:t>
            </a:r>
            <a:r>
              <a:rPr lang="en-US" dirty="0" err="1"/>
              <a:t>Nomagic</a:t>
            </a:r>
            <a:r>
              <a:rPr lang="en-US" dirty="0"/>
              <a:t>. </a:t>
            </a:r>
          </a:p>
          <a:p>
            <a:r>
              <a:rPr lang="en-US" dirty="0"/>
              <a:t>Based on the (draft) specification, CCM is able to generate OWL for the threat/risk model. Other implementation technologies could be generated as well.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Model/Ontology/Vocabulary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633533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STIX &amp; NIEM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Mappings</a:t>
            </a:r>
          </a:p>
        </p:txBody>
      </p:sp>
    </p:spTree>
    <p:extLst>
      <p:ext uri="{BB962C8B-B14F-4D97-AF65-F5344CB8AC3E}">
        <p14:creationId xmlns:p14="http://schemas.microsoft.com/office/powerpoint/2010/main" val="117442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Representing the STIX physical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3886200" y="1371600"/>
            <a:ext cx="332564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	&lt;</a:t>
            </a:r>
            <a:r>
              <a:rPr lang="en-US" sz="1200" dirty="0" err="1"/>
              <a:t>xs:complexContent</a:t>
            </a:r>
            <a:r>
              <a:rPr lang="en-US" sz="1200" dirty="0"/>
              <a:t>&gt;</a:t>
            </a:r>
          </a:p>
          <a:p>
            <a:r>
              <a:rPr lang="en-US" sz="1200" dirty="0"/>
              <a:t>			&lt;</a:t>
            </a:r>
            <a:r>
              <a:rPr lang="en-US" sz="1200" dirty="0" err="1"/>
              <a:t>xs:extension</a:t>
            </a:r>
            <a:r>
              <a:rPr lang="en-US" sz="1200" dirty="0"/>
              <a:t> base="</a:t>
            </a:r>
            <a:r>
              <a:rPr lang="en-US" sz="1200" dirty="0" err="1"/>
              <a:t>stixCommon:IndicatorBaseType</a:t>
            </a:r>
            <a:r>
              <a:rPr lang="en-US" sz="1200" dirty="0"/>
              <a:t>"&gt;</a:t>
            </a:r>
          </a:p>
          <a:p>
            <a:r>
              <a:rPr lang="en-US" sz="1200" dirty="0"/>
              <a:t>				&lt;</a:t>
            </a:r>
            <a:r>
              <a:rPr lang="en-US" sz="1200" dirty="0" err="1"/>
              <a:t>xs:sequence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&lt;</a:t>
            </a:r>
            <a:r>
              <a:rPr lang="en-US" sz="1200" dirty="0" err="1"/>
              <a:t>xs:element</a:t>
            </a:r>
            <a:r>
              <a:rPr lang="en-US" sz="1200" dirty="0"/>
              <a:t> name="Title" type="</a:t>
            </a:r>
            <a:r>
              <a:rPr lang="en-US" sz="1200" dirty="0" err="1"/>
              <a:t>xs:string</a:t>
            </a:r>
            <a:r>
              <a:rPr lang="en-US" sz="1200" dirty="0"/>
              <a:t>" </a:t>
            </a:r>
            <a:r>
              <a:rPr lang="en-US" sz="1200" dirty="0" err="1"/>
              <a:t>minOccurs</a:t>
            </a:r>
            <a:r>
              <a:rPr lang="en-US" sz="1200" dirty="0"/>
              <a:t>="0"&gt;</a:t>
            </a:r>
          </a:p>
          <a:p>
            <a:r>
              <a:rPr lang="en-US" sz="1200" dirty="0"/>
              <a:t>						&lt;</a:t>
            </a:r>
            <a:r>
              <a:rPr lang="en-US" sz="1200" dirty="0" err="1"/>
              <a:t>xs:annotation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		&lt;</a:t>
            </a:r>
            <a:r>
              <a:rPr lang="en-US" sz="1200" dirty="0" err="1"/>
              <a:t>xs:documentation</a:t>
            </a:r>
            <a:r>
              <a:rPr lang="en-US" sz="1200" dirty="0"/>
              <a:t>&gt;The Title field provides a simple title for this Indicator.&lt;/</a:t>
            </a:r>
            <a:r>
              <a:rPr lang="en-US" sz="1200" dirty="0" err="1"/>
              <a:t>xs:documentation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	&lt;/</a:t>
            </a:r>
            <a:r>
              <a:rPr lang="en-US" sz="1200" dirty="0" err="1"/>
              <a:t>xs:annotation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&lt;/</a:t>
            </a:r>
            <a:r>
              <a:rPr lang="en-US" sz="1200" dirty="0" err="1"/>
              <a:t>xs:element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&lt;</a:t>
            </a:r>
            <a:r>
              <a:rPr lang="en-US" sz="1200" dirty="0" err="1"/>
              <a:t>xs:element</a:t>
            </a:r>
            <a:r>
              <a:rPr lang="en-US" sz="1200" dirty="0"/>
              <a:t> name="Type" type="</a:t>
            </a:r>
            <a:r>
              <a:rPr lang="en-US" sz="1200" dirty="0" err="1"/>
              <a:t>stixCommon:ControlledVocabularyStringType</a:t>
            </a:r>
            <a:r>
              <a:rPr lang="en-US" sz="1200" dirty="0"/>
              <a:t>" </a:t>
            </a:r>
            <a:r>
              <a:rPr lang="en-US" sz="1200" dirty="0" err="1"/>
              <a:t>minOccurs</a:t>
            </a:r>
            <a:r>
              <a:rPr lang="en-US" sz="1200" dirty="0"/>
              <a:t>="0" </a:t>
            </a:r>
            <a:r>
              <a:rPr lang="en-US" sz="1200" dirty="0" err="1"/>
              <a:t>maxOccurs</a:t>
            </a:r>
            <a:r>
              <a:rPr lang="en-US" sz="1200" dirty="0"/>
              <a:t>="unbounded"&gt;</a:t>
            </a:r>
          </a:p>
          <a:p>
            <a:r>
              <a:rPr lang="en-US" sz="1200" dirty="0"/>
              <a:t>						&lt;</a:t>
            </a:r>
            <a:r>
              <a:rPr lang="en-US" sz="1200" dirty="0" err="1"/>
              <a:t>xs:annotation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		&lt;</a:t>
            </a:r>
            <a:r>
              <a:rPr lang="en-US" sz="1200" dirty="0" err="1"/>
              <a:t>xs:documentation</a:t>
            </a:r>
            <a:r>
              <a:rPr lang="en-US" sz="1200" dirty="0"/>
              <a:t>&gt;Specifies the type or types for this Indicator.&lt;/</a:t>
            </a:r>
            <a:r>
              <a:rPr lang="en-US" sz="1200" dirty="0" err="1"/>
              <a:t>xs:documentation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		&lt;</a:t>
            </a:r>
            <a:r>
              <a:rPr lang="en-US" sz="1200" dirty="0" err="1"/>
              <a:t>xs:documentation</a:t>
            </a:r>
            <a:r>
              <a:rPr lang="en-US" sz="1200" dirty="0"/>
              <a:t>&gt;This field is implemented through the </a:t>
            </a:r>
            <a:r>
              <a:rPr lang="en-US" sz="1200" dirty="0" err="1"/>
              <a:t>xsi:type</a:t>
            </a:r>
            <a:r>
              <a:rPr lang="en-US" sz="1200" dirty="0"/>
              <a:t> controlled vocabulary extension mechanism. The default vocabulary type is </a:t>
            </a:r>
            <a:r>
              <a:rPr lang="en-US" sz="1200" dirty="0" err="1"/>
              <a:t>IndicatorTypeVocabularyType</a:t>
            </a:r>
            <a:r>
              <a:rPr lang="en-US" sz="1200" dirty="0"/>
              <a:t> in the http://stix.mitre.org/default_vocabularies-1 namespace. This type is defined in the stix_default_vocabularies.xsd file or at the URL http://stix.mitre.org/XMLSchema/default_vocabularies/1.1.1/stix_default_vocabularies.xsd.&lt;/xs:documentation&gt;</a:t>
            </a:r>
          </a:p>
          <a:p>
            <a:r>
              <a:rPr lang="en-US" sz="1200" dirty="0"/>
              <a:t>							&lt;</a:t>
            </a:r>
            <a:r>
              <a:rPr lang="en-US" sz="1200" dirty="0" err="1"/>
              <a:t>xs:documentation</a:t>
            </a:r>
            <a:r>
              <a:rPr lang="en-US" sz="1200" dirty="0"/>
              <a:t>&gt;Users may also define their own vocabulary using the type extension mechanism, specify a vocabulary name and reference using the attributes, or simply use this as a string field.&lt;/</a:t>
            </a:r>
            <a:r>
              <a:rPr lang="en-US" sz="1200" dirty="0" err="1"/>
              <a:t>xs:documentation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	&lt;/</a:t>
            </a:r>
            <a:r>
              <a:rPr lang="en-US" sz="1200" dirty="0" err="1"/>
              <a:t>xs:annotation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&lt;/</a:t>
            </a:r>
            <a:r>
              <a:rPr lang="en-US" sz="1200" dirty="0" err="1"/>
              <a:t>xs:element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&lt;</a:t>
            </a:r>
            <a:r>
              <a:rPr lang="en-US" sz="1200" dirty="0" err="1"/>
              <a:t>xs:element</a:t>
            </a:r>
            <a:r>
              <a:rPr lang="en-US" sz="1200" dirty="0"/>
              <a:t> name="</a:t>
            </a:r>
            <a:r>
              <a:rPr lang="en-US" sz="1200" dirty="0" err="1"/>
              <a:t>Alternative_ID</a:t>
            </a:r>
            <a:r>
              <a:rPr lang="en-US" sz="1200" dirty="0"/>
              <a:t>" type="</a:t>
            </a:r>
            <a:r>
              <a:rPr lang="en-US" sz="1200" dirty="0" err="1"/>
              <a:t>xs:string</a:t>
            </a:r>
            <a:r>
              <a:rPr lang="en-US" sz="1200" dirty="0"/>
              <a:t>" </a:t>
            </a:r>
            <a:r>
              <a:rPr lang="en-US" sz="1200" dirty="0" err="1"/>
              <a:t>minOccurs</a:t>
            </a:r>
            <a:r>
              <a:rPr lang="en-US" sz="1200" dirty="0"/>
              <a:t>="0" </a:t>
            </a:r>
            <a:r>
              <a:rPr lang="en-US" sz="1200" dirty="0" err="1"/>
              <a:t>maxOccurs</a:t>
            </a:r>
            <a:r>
              <a:rPr lang="en-US" sz="1200" dirty="0"/>
              <a:t>="unbounded"&gt;</a:t>
            </a:r>
          </a:p>
          <a:p>
            <a:r>
              <a:rPr lang="en-US" sz="1200" dirty="0"/>
              <a:t>						&lt;</a:t>
            </a:r>
            <a:r>
              <a:rPr lang="en-US" sz="1200" dirty="0" err="1"/>
              <a:t>xs:annotation</a:t>
            </a:r>
            <a:r>
              <a:rPr lang="en-US" sz="1200" dirty="0"/>
              <a:t>&gt;</a:t>
            </a:r>
          </a:p>
          <a:p>
            <a:r>
              <a:rPr lang="en-US" sz="1200" dirty="0"/>
              <a:t>							&lt;</a:t>
            </a:r>
            <a:r>
              <a:rPr lang="en-US" sz="1200" dirty="0" err="1"/>
              <a:t>xs:documentation</a:t>
            </a:r>
            <a:r>
              <a:rPr lang="en-US" sz="1200" dirty="0"/>
              <a:t>&gt;Specifies an alternative identifier (or alias) for the cyber threat Indicator.&lt;/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01" y="761999"/>
            <a:ext cx="5429250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ent Arrow 9"/>
          <p:cNvSpPr/>
          <p:nvPr/>
        </p:nvSpPr>
        <p:spPr>
          <a:xfrm flipV="1">
            <a:off x="2101001" y="4808702"/>
            <a:ext cx="1676400" cy="1536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4561379"/>
            <a:ext cx="1872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XML Schema is reverse engineered into UML. Next version of STIX will have native UML model.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4041573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2426" y="228600"/>
            <a:ext cx="8715374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XML Element </a:t>
            </a:r>
            <a:r>
              <a:rPr lang="en-US" dirty="0">
                <a:solidFill>
                  <a:srgbClr val="00B050"/>
                </a:solidFill>
              </a:rPr>
              <a:t>represents</a:t>
            </a:r>
            <a:r>
              <a:rPr lang="en-US" dirty="0"/>
              <a:t> concept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6267450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71800" y="6110585"/>
            <a:ext cx="2983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line is “Represents”</a:t>
            </a:r>
          </a:p>
          <a:p>
            <a:endParaRPr lang="en-US" dirty="0"/>
          </a:p>
          <a:p>
            <a:r>
              <a:rPr lang="en-US" dirty="0"/>
              <a:t>Rules specify mapping details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76200" y="1447800"/>
            <a:ext cx="1600200" cy="381000"/>
          </a:xfrm>
          <a:prstGeom prst="wedgeRectCallout">
            <a:avLst>
              <a:gd name="adj1" fmla="val 156115"/>
              <a:gd name="adj2" fmla="val 185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7620000" y="914400"/>
            <a:ext cx="1066800" cy="495300"/>
          </a:xfrm>
          <a:prstGeom prst="wedgeRectCallout">
            <a:avLst>
              <a:gd name="adj1" fmla="val -112716"/>
              <a:gd name="adj2" fmla="val 143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  <a:p>
            <a:pPr algn="ctr"/>
            <a:r>
              <a:rPr lang="en-US" dirty="0"/>
              <a:t>Rule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0" y="2362200"/>
            <a:ext cx="1600200" cy="381000"/>
          </a:xfrm>
          <a:prstGeom prst="wedgeRectCallout">
            <a:avLst>
              <a:gd name="adj1" fmla="val 57414"/>
              <a:gd name="adj2" fmla="val 15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STIX XSD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724400" y="6019800"/>
            <a:ext cx="1600200" cy="381000"/>
          </a:xfrm>
          <a:prstGeom prst="wedgeRectCallout">
            <a:avLst>
              <a:gd name="adj1" fmla="val -28950"/>
              <a:gd name="adj2" fmla="val -152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23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263561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300038"/>
            <a:ext cx="9410700" cy="745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416688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STIX source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422" y="1394234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201168" y="916347"/>
            <a:ext cx="87325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stix:Incident</a:t>
            </a:r>
            <a:r>
              <a:rPr lang="en-US" sz="1200" dirty="0"/>
              <a:t> id="example:incident-fd56fb34-af59-47b3-95cf-7baaaa53fe93" timestamp="2014-08-28T16:42:52.859547+00:00" </a:t>
            </a:r>
            <a:r>
              <a:rPr lang="en-US" sz="1200" dirty="0" err="1"/>
              <a:t>xsi:type</a:t>
            </a:r>
            <a:r>
              <a:rPr lang="en-US" sz="1200" dirty="0"/>
              <a:t>='</a:t>
            </a:r>
            <a:r>
              <a:rPr lang="en-US" sz="1200" dirty="0" err="1"/>
              <a:t>incident:</a:t>
            </a:r>
            <a:r>
              <a:rPr lang="en-US" sz="1200" b="1" dirty="0" err="1">
                <a:solidFill>
                  <a:srgbClr val="00B0F0"/>
                </a:solidFill>
              </a:rPr>
              <a:t>IncidentTyp</a:t>
            </a:r>
            <a:r>
              <a:rPr lang="en-US" sz="1200" b="1" dirty="0" err="1"/>
              <a:t>e</a:t>
            </a:r>
            <a:r>
              <a:rPr lang="en-US" sz="1200" dirty="0"/>
              <a:t>' version="1.1.1"&gt;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incident:Title</a:t>
            </a:r>
            <a:r>
              <a:rPr lang="en-US" sz="1200" dirty="0"/>
              <a:t>&gt;</a:t>
            </a:r>
            <a:r>
              <a:rPr lang="en-US" sz="1200" b="1" dirty="0">
                <a:solidFill>
                  <a:srgbClr val="00B0F0"/>
                </a:solidFill>
              </a:rPr>
              <a:t>Breach of Canary Corp</a:t>
            </a:r>
            <a:r>
              <a:rPr lang="en-US" sz="1200" dirty="0"/>
              <a:t>&lt;/</a:t>
            </a:r>
            <a:r>
              <a:rPr lang="en-US" sz="1200" dirty="0" err="1"/>
              <a:t>incident:Title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incident:Time</a:t>
            </a:r>
            <a:r>
              <a:rPr lang="en-US" sz="1200" dirty="0"/>
              <a:t>&gt; </a:t>
            </a:r>
          </a:p>
          <a:p>
            <a:r>
              <a:rPr lang="en-US" sz="1200" dirty="0"/>
              <a:t>		&lt;</a:t>
            </a:r>
            <a:r>
              <a:rPr lang="en-US" sz="1200" dirty="0" err="1"/>
              <a:t>incident:Incident_Discovery</a:t>
            </a:r>
            <a:r>
              <a:rPr lang="en-US" sz="1200" dirty="0"/>
              <a:t> precision="second"&gt;2013-01-13T00:00:00&lt;/</a:t>
            </a:r>
            <a:r>
              <a:rPr lang="en-US" sz="1200" dirty="0" err="1"/>
              <a:t>incident:Incident_Discovery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&lt;/</a:t>
            </a:r>
            <a:r>
              <a:rPr lang="en-US" sz="1200" dirty="0" err="1"/>
              <a:t>incident:Time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incident:Description</a:t>
            </a:r>
            <a:r>
              <a:rPr lang="en-US" sz="1200" dirty="0"/>
              <a:t>&gt;</a:t>
            </a:r>
            <a:r>
              <a:rPr lang="en-US" sz="1200" b="1" dirty="0">
                <a:solidFill>
                  <a:srgbClr val="00B0F0"/>
                </a:solidFill>
              </a:rPr>
              <a:t>Intrusion into enterprise network</a:t>
            </a:r>
            <a:r>
              <a:rPr lang="en-US" sz="1200" dirty="0"/>
              <a:t>&lt;/</a:t>
            </a:r>
            <a:r>
              <a:rPr lang="en-US" sz="1200" dirty="0" err="1"/>
              <a:t>incident:Description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incident:Reporter</a:t>
            </a:r>
            <a:r>
              <a:rPr lang="en-US" sz="1200" dirty="0"/>
              <a:t>&gt; </a:t>
            </a:r>
          </a:p>
          <a:p>
            <a:r>
              <a:rPr lang="en-US" sz="1200" dirty="0"/>
              <a:t>		&lt;</a:t>
            </a:r>
            <a:r>
              <a:rPr lang="en-US" sz="1200" dirty="0" err="1"/>
              <a:t>stixCommon:Description</a:t>
            </a:r>
            <a:r>
              <a:rPr lang="en-US" sz="1200" dirty="0"/>
              <a:t>&gt;The person who reported it&lt;/</a:t>
            </a:r>
            <a:r>
              <a:rPr lang="en-US" sz="1200" dirty="0" err="1"/>
              <a:t>stixCommon:Description</a:t>
            </a:r>
            <a:r>
              <a:rPr lang="en-US" sz="1200" dirty="0"/>
              <a:t>&gt; </a:t>
            </a:r>
          </a:p>
          <a:p>
            <a:r>
              <a:rPr lang="en-US" sz="1200" dirty="0"/>
              <a:t>		&lt;</a:t>
            </a:r>
            <a:r>
              <a:rPr lang="en-US" sz="1200" dirty="0" err="1"/>
              <a:t>stixCommon:Identity</a:t>
            </a:r>
            <a:r>
              <a:rPr lang="en-US" sz="1200" dirty="0"/>
              <a:t> id="example:Identity-5db269cf-e603-4df9-ae8c-51ff295abfaa"&gt; </a:t>
            </a:r>
          </a:p>
          <a:p>
            <a:r>
              <a:rPr lang="en-US" sz="1200" dirty="0"/>
              <a:t>			&lt;</a:t>
            </a:r>
            <a:r>
              <a:rPr lang="en-US" sz="1200" dirty="0" err="1"/>
              <a:t>stixCommon:Name</a:t>
            </a:r>
            <a:r>
              <a:rPr lang="en-US" sz="1200" dirty="0"/>
              <a:t>&gt;Sample Investigations, LLC&lt;/</a:t>
            </a:r>
            <a:r>
              <a:rPr lang="en-US" sz="1200" dirty="0" err="1"/>
              <a:t>stixCommon:Name</a:t>
            </a:r>
            <a:r>
              <a:rPr lang="en-US" sz="1200" dirty="0"/>
              <a:t>&gt; </a:t>
            </a:r>
          </a:p>
          <a:p>
            <a:r>
              <a:rPr lang="en-US" sz="1200" dirty="0"/>
              <a:t>		&lt;/</a:t>
            </a:r>
            <a:r>
              <a:rPr lang="en-US" sz="1200" dirty="0" err="1"/>
              <a:t>stixCommon:Identity</a:t>
            </a:r>
            <a:r>
              <a:rPr lang="en-US" sz="1200" dirty="0"/>
              <a:t>&gt; </a:t>
            </a:r>
          </a:p>
          <a:p>
            <a:pPr lvl="1"/>
            <a:r>
              <a:rPr lang="en-US" sz="1200" dirty="0"/>
              <a:t>	&lt;</a:t>
            </a:r>
            <a:r>
              <a:rPr lang="en-US" sz="1200" dirty="0" err="1"/>
              <a:t>stixCommon:Time</a:t>
            </a:r>
            <a:r>
              <a:rPr lang="en-US" sz="1200" dirty="0"/>
              <a:t>&gt; </a:t>
            </a:r>
          </a:p>
          <a:p>
            <a:pPr lvl="1"/>
            <a:r>
              <a:rPr lang="en-US" sz="1200" dirty="0"/>
              <a:t>		&lt;</a:t>
            </a:r>
            <a:r>
              <a:rPr lang="en-US" sz="1200" dirty="0" err="1"/>
              <a:t>cyboxCommon:Produced_Time</a:t>
            </a:r>
            <a:r>
              <a:rPr lang="en-US" sz="1200" dirty="0"/>
              <a:t>&gt;2014-03-11T00:00:00&lt;/</a:t>
            </a:r>
            <a:r>
              <a:rPr lang="en-US" sz="1200" dirty="0" err="1"/>
              <a:t>cyboxCommon:Produced_Time</a:t>
            </a:r>
            <a:r>
              <a:rPr lang="en-US" sz="1200" dirty="0"/>
              <a:t>&gt; </a:t>
            </a:r>
          </a:p>
          <a:p>
            <a:pPr lvl="1"/>
            <a:r>
              <a:rPr lang="en-US" sz="1200" dirty="0"/>
              <a:t>	&lt;/</a:t>
            </a:r>
            <a:r>
              <a:rPr lang="en-US" sz="1200" dirty="0" err="1"/>
              <a:t>stixCommon:Time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&lt;/</a:t>
            </a:r>
            <a:r>
              <a:rPr lang="en-US" sz="1200" dirty="0" err="1"/>
              <a:t>incident:Reporter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</a:t>
            </a:r>
            <a:r>
              <a:rPr lang="en-US" sz="1200" b="1" dirty="0" err="1"/>
              <a:t>Victim</a:t>
            </a:r>
            <a:r>
              <a:rPr lang="en-US" sz="1200" dirty="0"/>
              <a:t> id="example:Identity-c85082f3-bc04-43c8-a000-e0c1d0f2c045"&gt; </a:t>
            </a:r>
          </a:p>
          <a:p>
            <a:pPr lvl="1"/>
            <a:r>
              <a:rPr lang="en-US" sz="1200" dirty="0"/>
              <a:t>	&lt;</a:t>
            </a:r>
            <a:r>
              <a:rPr lang="en-US" sz="1200" dirty="0" err="1"/>
              <a:t>stixCommon:Name</a:t>
            </a:r>
            <a:r>
              <a:rPr lang="en-US" sz="1200" dirty="0"/>
              <a:t>&gt;</a:t>
            </a:r>
            <a:r>
              <a:rPr lang="en-US" sz="1200" b="1" dirty="0">
                <a:solidFill>
                  <a:srgbClr val="00B0F0"/>
                </a:solidFill>
              </a:rPr>
              <a:t>Canary Corp</a:t>
            </a:r>
            <a:r>
              <a:rPr lang="en-US" sz="1200" dirty="0"/>
              <a:t>&lt;/</a:t>
            </a:r>
            <a:r>
              <a:rPr lang="en-US" sz="1200" dirty="0" err="1"/>
              <a:t>stixCommon:Name</a:t>
            </a:r>
            <a:r>
              <a:rPr lang="en-US" sz="1200" dirty="0"/>
              <a:t>&gt; </a:t>
            </a:r>
          </a:p>
          <a:p>
            <a:pPr lvl="1"/>
            <a:r>
              <a:rPr lang="en-US" sz="1200" dirty="0"/>
              <a:t>&lt;/</a:t>
            </a:r>
            <a:r>
              <a:rPr lang="en-US" sz="1200" dirty="0" err="1"/>
              <a:t>incident:Victim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incident:Impact_Assessment</a:t>
            </a:r>
            <a:r>
              <a:rPr lang="en-US" sz="1200" dirty="0"/>
              <a:t>&gt; </a:t>
            </a:r>
          </a:p>
          <a:p>
            <a:pPr lvl="2"/>
            <a:r>
              <a:rPr lang="en-US" sz="1200" dirty="0"/>
              <a:t>&lt;</a:t>
            </a:r>
            <a:r>
              <a:rPr lang="en-US" sz="1200" dirty="0" err="1"/>
              <a:t>incident:Effects</a:t>
            </a:r>
            <a:r>
              <a:rPr lang="en-US" sz="1200" dirty="0"/>
              <a:t>&gt; </a:t>
            </a:r>
          </a:p>
          <a:p>
            <a:pPr lvl="2"/>
            <a:r>
              <a:rPr lang="en-US" sz="1200" dirty="0"/>
              <a:t>	&lt;</a:t>
            </a:r>
            <a:r>
              <a:rPr lang="en-US" sz="1200" dirty="0" err="1"/>
              <a:t>incident:Effect</a:t>
            </a:r>
            <a:r>
              <a:rPr lang="en-US" sz="1200" dirty="0"/>
              <a:t> </a:t>
            </a:r>
            <a:r>
              <a:rPr lang="en-US" sz="1200" dirty="0" err="1"/>
              <a:t>xsi:type</a:t>
            </a:r>
            <a:r>
              <a:rPr lang="en-US" sz="1200" dirty="0"/>
              <a:t>="stixVocabs:IncidentEffectVocab-1.0"&gt;Financial Loss&lt;/</a:t>
            </a:r>
            <a:r>
              <a:rPr lang="en-US" sz="1200" dirty="0" err="1"/>
              <a:t>incident:Effect</a:t>
            </a:r>
            <a:r>
              <a:rPr lang="en-US" sz="1200" dirty="0"/>
              <a:t>&gt; </a:t>
            </a:r>
          </a:p>
          <a:p>
            <a:pPr lvl="2"/>
            <a:r>
              <a:rPr lang="en-US" sz="1200" dirty="0"/>
              <a:t>&lt;/</a:t>
            </a:r>
            <a:r>
              <a:rPr lang="en-US" sz="1200" dirty="0" err="1"/>
              <a:t>incident:Effects</a:t>
            </a:r>
            <a:r>
              <a:rPr lang="en-US" sz="1200" dirty="0"/>
              <a:t>&gt; </a:t>
            </a:r>
          </a:p>
          <a:p>
            <a:pPr lvl="1"/>
            <a:r>
              <a:rPr lang="en-US" sz="1200" dirty="0"/>
              <a:t>&lt;/</a:t>
            </a:r>
            <a:r>
              <a:rPr lang="en-US" sz="1200" dirty="0" err="1"/>
              <a:t>incident:Impact_Assessment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incident:Confidence</a:t>
            </a:r>
            <a:r>
              <a:rPr lang="en-US" sz="1200" dirty="0"/>
              <a:t> timestamp="2014-08-28T16:42:52.859570+00:00"&gt; </a:t>
            </a:r>
          </a:p>
          <a:p>
            <a:pPr lvl="1"/>
            <a:r>
              <a:rPr lang="en-US" sz="1200" dirty="0"/>
              <a:t>	&lt;</a:t>
            </a:r>
            <a:r>
              <a:rPr lang="en-US" sz="1200" dirty="0" err="1"/>
              <a:t>stixCommon:Value</a:t>
            </a:r>
            <a:r>
              <a:rPr lang="en-US" sz="1200" dirty="0"/>
              <a:t> </a:t>
            </a:r>
            <a:r>
              <a:rPr lang="en-US" sz="1200" dirty="0" err="1"/>
              <a:t>xsi:type</a:t>
            </a:r>
            <a:r>
              <a:rPr lang="en-US" sz="1200" dirty="0"/>
              <a:t>="stixVocabs:HighMediumLowVocab-1.0"&gt;High&lt;/</a:t>
            </a:r>
            <a:r>
              <a:rPr lang="en-US" sz="1200" dirty="0" err="1"/>
              <a:t>stixCommon:Value</a:t>
            </a:r>
            <a:r>
              <a:rPr lang="en-US" sz="1200" dirty="0"/>
              <a:t>&gt; </a:t>
            </a:r>
          </a:p>
          <a:p>
            <a:pPr lvl="1"/>
            <a:r>
              <a:rPr lang="en-US" sz="1200" dirty="0"/>
              <a:t>&lt;/</a:t>
            </a:r>
            <a:r>
              <a:rPr lang="en-US" sz="1200" dirty="0" err="1"/>
              <a:t>incident:Confidence</a:t>
            </a:r>
            <a:r>
              <a:rPr lang="en-US" sz="1200" dirty="0"/>
              <a:t>&gt; </a:t>
            </a:r>
          </a:p>
          <a:p>
            <a:r>
              <a:rPr lang="en-US" sz="1200" dirty="0"/>
              <a:t>&lt;/</a:t>
            </a:r>
            <a:r>
              <a:rPr lang="en-US" sz="1200" dirty="0" err="1"/>
              <a:t>stix:Incident</a:t>
            </a:r>
            <a:r>
              <a:rPr lang="en-US" sz="12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89747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Example of mapped data graph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58" y="1094822"/>
            <a:ext cx="6036295" cy="528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 rot="19856054">
            <a:off x="5684348" y="5138712"/>
            <a:ext cx="19050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Provenance</a:t>
            </a:r>
          </a:p>
        </p:txBody>
      </p:sp>
    </p:spTree>
    <p:extLst>
      <p:ext uri="{BB962C8B-B14F-4D97-AF65-F5344CB8AC3E}">
        <p14:creationId xmlns:p14="http://schemas.microsoft.com/office/powerpoint/2010/main" val="364730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NIEM Mapping summary (1)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990600"/>
            <a:ext cx="601027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454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68" y="0"/>
            <a:ext cx="84963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91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Two-way semantic “pivot” through conceptual reference models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mapping</a:t>
            </a:r>
          </a:p>
        </p:txBody>
      </p:sp>
    </p:spTree>
    <p:extLst>
      <p:ext uri="{BB962C8B-B14F-4D97-AF65-F5344CB8AC3E}">
        <p14:creationId xmlns:p14="http://schemas.microsoft.com/office/powerpoint/2010/main" val="112835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There is a critical need to understand and mitigate threats and risks – to “connect the dots”.</a:t>
            </a:r>
          </a:p>
          <a:p>
            <a:r>
              <a:rPr lang="en-US" dirty="0">
                <a:solidFill>
                  <a:schemeClr val="tx1"/>
                </a:solidFill>
              </a:rPr>
              <a:t>The Landscape of threats is changing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Multiple attack vectors, cyber/physical and other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Advanced threats utilize multiple vulnerabilities</a:t>
            </a:r>
          </a:p>
          <a:p>
            <a:r>
              <a:rPr lang="en-US" dirty="0">
                <a:solidFill>
                  <a:schemeClr val="tx1"/>
                </a:solidFill>
              </a:rPr>
              <a:t>There are multiple communities addressing the same threats</a:t>
            </a:r>
          </a:p>
          <a:p>
            <a:pPr lvl="1"/>
            <a:r>
              <a:rPr lang="en-US" dirty="0"/>
              <a:t>Cyber/physical, emergency management, safety, defense, etc.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 comprehensive consistent semantic framework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Existing systems provide insular treatment of threat/risk relationships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Comprehensive system would allow system-of-systems interoperability (private/private, public/private)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3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a community and standards to protect against threats and risks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30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167925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goal is to create and encourage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standards for threat and risk information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community of information providers, consumers, analysts and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standards process is organized under the “Object Management Group” (</a:t>
            </a:r>
            <a:r>
              <a:rPr lang="en-US" dirty="0">
                <a:hlinkClick r:id="rId2"/>
              </a:rPr>
              <a:t>www.omg.org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community “home” is </a:t>
            </a:r>
            <a:r>
              <a:rPr lang="en-US" dirty="0">
                <a:hlinkClick r:id="rId3"/>
              </a:rPr>
              <a:t>www.threatrisk.org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While not required by OMG process, the submission team publishes draft specifications to invite comment, engagement, community building and implementation. OMG Membership is encouraged but not required.</a:t>
            </a:r>
          </a:p>
          <a:p>
            <a:r>
              <a:rPr lang="en-US" dirty="0"/>
              <a:t>Stakeholders may contribute to the specification.</a:t>
            </a:r>
          </a:p>
          <a:p>
            <a:r>
              <a:rPr lang="en-US" dirty="0"/>
              <a:t>We are also exploring options for open source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Community Process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31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349192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89322"/>
            <a:ext cx="5562600" cy="9144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" charset="0"/>
              </a:rPr>
              <a:t>Who Is OMG?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228600" y="1447800"/>
            <a:ext cx="8626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169863">
              <a:lnSpc>
                <a:spcPct val="80000"/>
              </a:lnSpc>
              <a:buFont typeface="Wingdings" pitchFamily="-111" charset="2"/>
              <a:buNone/>
            </a:pPr>
            <a:r>
              <a:rPr lang="en-US" sz="2000" b="1">
                <a:latin typeface="Arial" charset="0"/>
              </a:rPr>
              <a:t>Object Management Group (OMG):</a:t>
            </a:r>
            <a:br>
              <a:rPr lang="en-US" sz="2000" b="1">
                <a:latin typeface="Arial" charset="0"/>
              </a:rPr>
            </a:br>
            <a:endParaRPr lang="en-US" sz="2000" b="1">
              <a:latin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>
                <a:latin typeface="Arial" charset="0"/>
              </a:rPr>
              <a:t>Founded in 1989 </a:t>
            </a:r>
            <a:br>
              <a:rPr lang="en-US" sz="1800">
                <a:latin typeface="Arial" charset="0"/>
              </a:rPr>
            </a:br>
            <a:endParaRPr lang="en-US" sz="1800">
              <a:latin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>
                <a:latin typeface="Arial" charset="0"/>
              </a:rPr>
              <a:t>More than 470 member companies</a:t>
            </a:r>
            <a:br>
              <a:rPr lang="en-US" sz="1800">
                <a:latin typeface="Arial" charset="0"/>
              </a:rPr>
            </a:br>
            <a:endParaRPr lang="en-US" sz="1800">
              <a:latin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>
                <a:latin typeface="Arial" charset="0"/>
              </a:rPr>
              <a:t>The largest and longest standing not-for-profit, open-membership consortium which develops and maintains computer industry specifications.</a:t>
            </a:r>
            <a:br>
              <a:rPr lang="en-US" sz="1800">
                <a:latin typeface="Arial" charset="0"/>
              </a:rPr>
            </a:br>
            <a:endParaRPr lang="en-US" sz="1800">
              <a:latin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1800">
                <a:latin typeface="Arial" charset="0"/>
              </a:rPr>
              <a:t>Continuously evolving to remain current while retaining a position of thought leadership.</a:t>
            </a:r>
          </a:p>
          <a:p>
            <a:pPr indent="-169863">
              <a:lnSpc>
                <a:spcPct val="80000"/>
              </a:lnSpc>
              <a:buFont typeface="Wingdings" pitchFamily="-111" charset="2"/>
              <a:buNone/>
            </a:pPr>
            <a:endParaRPr lang="en-US" sz="1800">
              <a:latin typeface="Arial" charset="0"/>
            </a:endParaRP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990600" y="4800600"/>
            <a:ext cx="7315200" cy="1492250"/>
            <a:chOff x="528" y="3380"/>
            <a:chExt cx="4608" cy="940"/>
          </a:xfrm>
        </p:grpSpPr>
        <p:pic>
          <p:nvPicPr>
            <p:cNvPr id="3077" name="Picture 7" descr="C:\Documents and Settings\rachel\Desktop\20th Photos - IN ORDER\8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380"/>
              <a:ext cx="12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8" descr="C:\Documents and Settings\rachel\Desktop\20th Photos - IN ORDER\10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385"/>
              <a:ext cx="1392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9" descr="C:\Documents and Settings\rachel\Desktop\20th Photos - IN ORDER\12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3388"/>
              <a:ext cx="1392" cy="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2" descr="C:\Users\Cory-c\Documents\Company\MDSSVN\Marketing\Graphics\OMG\OMG---Hig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0" y="486473"/>
            <a:ext cx="1828800" cy="8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1426181574"/>
      </p:ext>
    </p:extLst>
  </p:cSld>
  <p:clrMapOvr>
    <a:masterClrMapping/>
  </p:clrMapOvr>
  <p:transition advClick="0" advTm="3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3"/>
          <p:cNvGrpSpPr>
            <a:grpSpLocks/>
          </p:cNvGrpSpPr>
          <p:nvPr/>
        </p:nvGrpSpPr>
        <p:grpSpPr bwMode="auto">
          <a:xfrm>
            <a:off x="457200" y="3095625"/>
            <a:ext cx="8077200" cy="409575"/>
            <a:chOff x="457200" y="2590800"/>
            <a:chExt cx="8077200" cy="409903"/>
          </a:xfrm>
        </p:grpSpPr>
        <p:pic>
          <p:nvPicPr>
            <p:cNvPr id="6158" name="Picture 2" descr="J:\MDMI-flash-demo\ins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590800"/>
              <a:ext cx="1828800" cy="409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9" name="Picture 3" descr="J:\MDMI-flash-demo\hc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2590800"/>
              <a:ext cx="1752600" cy="36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0" name="Picture 4" descr="J:\MDMI-flash-demo\fin.jp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590800"/>
              <a:ext cx="1524000" cy="40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1" name="Picture 5" descr="J:\MDMI-flash-demo\gov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590800"/>
              <a:ext cx="1981200" cy="373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4" name="Picture 6" descr="J:\MDMI-flash-demo\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72360" y="4004271"/>
            <a:ext cx="1639334" cy="1096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5" name="Picture 7" descr="J:\MDMI-flash-demo\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84260" y="5136835"/>
            <a:ext cx="1372860" cy="102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6" name="Picture 8" descr="J:\MDMI-flash-demo\4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4401" y="4030117"/>
            <a:ext cx="1601023" cy="1070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7" name="Picture 9" descr="J:\MDMI-flash-demo\5i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10929" y="4338226"/>
            <a:ext cx="1526062" cy="1143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8" name="Picture 10" descr="J:\MDMI-flash-demo\6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60533" y="5244457"/>
            <a:ext cx="1493934" cy="999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9" name="Picture 11" descr="J:\MDMI-flash-demo\7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7306" y="5087400"/>
            <a:ext cx="1743881" cy="115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60" name="Picture 12" descr="J:\MDMI-flash-demo\zipcgi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02039" y="4160340"/>
            <a:ext cx="1631806" cy="1092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54" name="TextBox 21"/>
          <p:cNvSpPr txBox="1">
            <a:spLocks noChangeArrowheads="1"/>
          </p:cNvSpPr>
          <p:nvPr/>
        </p:nvSpPr>
        <p:spPr bwMode="auto">
          <a:xfrm>
            <a:off x="0" y="5592763"/>
            <a:ext cx="914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itchFamily="-111" charset="0"/>
                <a:ea typeface="ＭＳ Ｐゴシック" pitchFamily="-111" charset="-128"/>
              </a:defRPr>
            </a:lvl9pPr>
          </a:lstStyle>
          <a:p>
            <a:pPr algn="ctr" eaLnBrk="1" hangingPunct="1"/>
            <a:r>
              <a:rPr lang="en-US" b="0">
                <a:latin typeface="Calibri" pitchFamily="-111" charset="0"/>
                <a:cs typeface="Arial" charset="0"/>
              </a:rPr>
              <a:t>				</a:t>
            </a:r>
          </a:p>
        </p:txBody>
      </p:sp>
      <p:pic>
        <p:nvPicPr>
          <p:cNvPr id="21" name="MDMI-5-edited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126163"/>
            <a:ext cx="46038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21"/>
          <p:cNvSpPr>
            <a:spLocks noChangeArrowheads="1"/>
          </p:cNvSpPr>
          <p:nvPr/>
        </p:nvSpPr>
        <p:spPr bwMode="auto">
          <a:xfrm>
            <a:off x="304800" y="1476375"/>
            <a:ext cx="8686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>
                <a:latin typeface="Arial" charset="0"/>
                <a:cs typeface="Times New Roman" charset="0"/>
              </a:rPr>
              <a:t>Standards are developed using OMG’s mature, worldwide, open development process. With over 20 years of standards work, OMG’s one-organization, one-vote policy ensures that every vendor and end-user, large and small, has an effective voice in the process.</a:t>
            </a:r>
            <a:endParaRPr lang="en-US" b="0">
              <a:latin typeface="Arial" charset="0"/>
              <a:cs typeface="Arial" charset="0"/>
            </a:endParaRPr>
          </a:p>
        </p:txBody>
      </p:sp>
      <p:sp>
        <p:nvSpPr>
          <p:cNvPr id="6157" name="Rectangle 23"/>
          <p:cNvSpPr>
            <a:spLocks noGrp="1" noChangeArrowheads="1"/>
          </p:cNvSpPr>
          <p:nvPr>
            <p:ph type="title" idx="4294967295"/>
          </p:nvPr>
        </p:nvSpPr>
        <p:spPr>
          <a:xfrm>
            <a:off x="2175820" y="249478"/>
            <a:ext cx="5562600" cy="8382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" charset="0"/>
              </a:rPr>
              <a:t>Developing Standards</a:t>
            </a:r>
          </a:p>
        </p:txBody>
      </p:sp>
      <p:pic>
        <p:nvPicPr>
          <p:cNvPr id="18" name="Picture 2" descr="C:\Users\Cory-c\Documents\Company\MDSSVN\Marketing\Graphics\OMG\OMG---High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2" y="479442"/>
            <a:ext cx="1828800" cy="8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2506143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7" y="347472"/>
            <a:ext cx="73152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OMG’s Best-Known Successes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81000" y="1905000"/>
            <a:ext cx="8458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Arial" charset="0"/>
                <a:ea typeface="ＭＳ Ｐゴシック" charset="-128"/>
              </a:rPr>
              <a:t>Common Object Request Broker Architecture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latin typeface="Arial" charset="0"/>
                <a:ea typeface="ＭＳ Ｐゴシック" charset="-128"/>
              </a:rPr>
              <a:t>CORBA® remains the only language- and platform-neutral interoperability standard</a:t>
            </a:r>
            <a:br>
              <a:rPr lang="en-US" sz="1400" dirty="0">
                <a:latin typeface="Arial" charset="0"/>
                <a:ea typeface="ＭＳ Ｐゴシック" charset="-128"/>
              </a:rPr>
            </a:br>
            <a:endParaRPr lang="en-US" sz="1400" dirty="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Arial" charset="0"/>
                <a:ea typeface="ＭＳ Ｐゴシック" charset="-128"/>
              </a:rPr>
              <a:t>Unified Modeling Language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latin typeface="Arial" charset="0"/>
                <a:ea typeface="ＭＳ Ｐゴシック" charset="-128"/>
              </a:rPr>
              <a:t>UML® remains the world’s only standardized modeling language</a:t>
            </a:r>
            <a:br>
              <a:rPr lang="en-US" sz="1400" dirty="0">
                <a:latin typeface="Arial" charset="0"/>
                <a:ea typeface="ＭＳ Ｐゴシック" charset="-128"/>
              </a:rPr>
            </a:br>
            <a:endParaRPr lang="en-US" sz="1400" dirty="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Arial" charset="0"/>
                <a:ea typeface="ＭＳ Ｐゴシック" charset="-128"/>
              </a:rPr>
              <a:t>Business Process Modeling Notation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latin typeface="Arial" charset="0"/>
                <a:ea typeface="ＭＳ Ｐゴシック" charset="-128"/>
              </a:rPr>
              <a:t>BPMN</a:t>
            </a:r>
            <a:r>
              <a:rPr lang="en-US" sz="1400" baseline="30000" dirty="0">
                <a:latin typeface="Arial" charset="0"/>
                <a:ea typeface="ＭＳ Ｐゴシック" charset="-128"/>
              </a:rPr>
              <a:t>TM </a:t>
            </a:r>
            <a:r>
              <a:rPr lang="en-US" sz="1400" dirty="0">
                <a:latin typeface="Arial" charset="0"/>
                <a:ea typeface="ＭＳ Ｐゴシック" charset="-128"/>
              </a:rPr>
              <a:t> provides businesses with the capability of understanding their internal business procedures</a:t>
            </a:r>
          </a:p>
          <a:p>
            <a:pPr lvl="1">
              <a:lnSpc>
                <a:spcPct val="80000"/>
              </a:lnSpc>
            </a:pPr>
            <a:endParaRPr lang="en-US" sz="1400" dirty="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Arial" charset="0"/>
                <a:ea typeface="ＭＳ Ｐゴシック" charset="-128"/>
              </a:rPr>
              <a:t>Common Warehouse Metamodel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latin typeface="Arial" charset="0"/>
                <a:ea typeface="ＭＳ Ｐゴシック" charset="-128"/>
              </a:rPr>
              <a:t>CWM</a:t>
            </a:r>
            <a:r>
              <a:rPr lang="en-US" sz="1400" baseline="30000" dirty="0">
                <a:latin typeface="Arial" charset="0"/>
                <a:ea typeface="ＭＳ Ｐゴシック" charset="-128"/>
              </a:rPr>
              <a:t>TM</a:t>
            </a:r>
            <a:r>
              <a:rPr lang="en-US" sz="1400" dirty="0">
                <a:latin typeface="Arial" charset="0"/>
                <a:ea typeface="ＭＳ Ｐゴシック" charset="-128"/>
              </a:rPr>
              <a:t>, the integration of the last two data warehousing initiatives</a:t>
            </a:r>
            <a:br>
              <a:rPr lang="en-US" sz="1400" dirty="0">
                <a:latin typeface="Arial" charset="0"/>
                <a:ea typeface="ＭＳ Ｐゴシック" charset="-128"/>
              </a:rPr>
            </a:br>
            <a:endParaRPr lang="en-US" sz="1400" dirty="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Arial" charset="0"/>
                <a:ea typeface="ＭＳ Ｐゴシック" charset="-128"/>
              </a:rPr>
              <a:t>Meta-Object Facility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latin typeface="Arial" charset="0"/>
                <a:ea typeface="ＭＳ Ｐゴシック" charset="-128"/>
              </a:rPr>
              <a:t>MOF</a:t>
            </a:r>
            <a:r>
              <a:rPr lang="en-US" sz="1400" baseline="30000" dirty="0">
                <a:latin typeface="Arial" charset="0"/>
                <a:ea typeface="ＭＳ Ｐゴシック" charset="-128"/>
              </a:rPr>
              <a:t>TM</a:t>
            </a:r>
            <a:r>
              <a:rPr lang="en-US" sz="1400" dirty="0">
                <a:latin typeface="Arial" charset="0"/>
                <a:ea typeface="ＭＳ Ｐゴシック" charset="-128"/>
              </a:rPr>
              <a:t>, the repository standard</a:t>
            </a:r>
            <a:br>
              <a:rPr lang="en-US" sz="1400" dirty="0">
                <a:latin typeface="Arial" charset="0"/>
                <a:ea typeface="ＭＳ Ｐゴシック" charset="-128"/>
              </a:rPr>
            </a:br>
            <a:endParaRPr lang="en-US" sz="1400" dirty="0">
              <a:latin typeface="Arial" charset="0"/>
              <a:ea typeface="ＭＳ Ｐゴシック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Arial" charset="0"/>
                <a:ea typeface="ＭＳ Ｐゴシック" charset="-128"/>
              </a:rPr>
              <a:t>XML Metadata Interchange</a:t>
            </a:r>
          </a:p>
          <a:p>
            <a:pPr lvl="1">
              <a:lnSpc>
                <a:spcPct val="80000"/>
              </a:lnSpc>
            </a:pPr>
            <a:r>
              <a:rPr lang="en-US" sz="1400" dirty="0">
                <a:latin typeface="Arial" charset="0"/>
                <a:ea typeface="ＭＳ Ｐゴシック" charset="-128"/>
              </a:rPr>
              <a:t>XMI®, the XML-UML standard</a:t>
            </a:r>
          </a:p>
        </p:txBody>
      </p:sp>
      <p:grpSp>
        <p:nvGrpSpPr>
          <p:cNvPr id="9220" name="Group 13"/>
          <p:cNvGrpSpPr>
            <a:grpSpLocks/>
          </p:cNvGrpSpPr>
          <p:nvPr/>
        </p:nvGrpSpPr>
        <p:grpSpPr bwMode="auto">
          <a:xfrm>
            <a:off x="381000" y="1295400"/>
            <a:ext cx="7658100" cy="457200"/>
            <a:chOff x="576" y="1200"/>
            <a:chExt cx="4824" cy="288"/>
          </a:xfrm>
        </p:grpSpPr>
        <p:pic>
          <p:nvPicPr>
            <p:cNvPr id="9227" name="Picture 4" descr="OMG SysML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200"/>
              <a:ext cx="22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5" descr="BPMN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248"/>
              <a:ext cx="36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9" name="Picture 6" descr="DDS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1200"/>
              <a:ext cx="28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0" name="Picture 7" descr="MDA Logo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200"/>
              <a:ext cx="27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1" name="Picture 8" descr="UML Logo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48"/>
              <a:ext cx="33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Picture 9" descr="CORBA Logo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1248"/>
              <a:ext cx="246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Picture 10" descr="CWM Logo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248"/>
              <a:ext cx="270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4" name="Picture 11" descr="MOF Logo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1248"/>
              <a:ext cx="35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12" descr="XMI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" y="1248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4021272606"/>
      </p:ext>
    </p:extLst>
  </p:cSld>
  <p:clrMapOvr>
    <a:masterClrMapping/>
  </p:clrMapOvr>
  <p:transition advClick="0" advTm="3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615440"/>
            <a:ext cx="4143374" cy="4726193"/>
          </a:xfrm>
        </p:spPr>
        <p:txBody>
          <a:bodyPr>
            <a:normAutofit/>
          </a:bodyPr>
          <a:lstStyle/>
          <a:p>
            <a:pPr lvl="0" hangingPunct="0"/>
            <a:r>
              <a:rPr lang="en-US" dirty="0"/>
              <a:t>Model Driven Solutions division of Data Access Technologies </a:t>
            </a:r>
          </a:p>
          <a:p>
            <a:pPr lvl="0" hangingPunct="0"/>
            <a:r>
              <a:rPr lang="en-US" dirty="0"/>
              <a:t>KDM Analytics, Inc.</a:t>
            </a:r>
          </a:p>
          <a:p>
            <a:pPr lvl="0" hangingPunct="0"/>
            <a:r>
              <a:rPr lang="en-US" dirty="0"/>
              <a:t>International Business Machines, Inc.</a:t>
            </a:r>
          </a:p>
          <a:p>
            <a:pPr lvl="0" hangingPunct="0"/>
            <a:r>
              <a:rPr lang="en-US" dirty="0"/>
              <a:t>RSA, The Security Division of EMC </a:t>
            </a:r>
          </a:p>
          <a:p>
            <a:pPr lvl="0" hangingPunct="0"/>
            <a:r>
              <a:rPr lang="en-US" dirty="0"/>
              <a:t>Lockheed Martin, Inc.</a:t>
            </a:r>
          </a:p>
          <a:p>
            <a:pPr lvl="0" hangingPunct="0"/>
            <a:r>
              <a:rPr lang="en-US" dirty="0"/>
              <a:t>Oracle Corporation</a:t>
            </a:r>
          </a:p>
          <a:p>
            <a:pPr lvl="0" hangingPunct="0"/>
            <a:r>
              <a:rPr lang="en-US" dirty="0"/>
              <a:t>Fujitsu</a:t>
            </a:r>
          </a:p>
          <a:p>
            <a:pPr lvl="0" hangingPunct="0"/>
            <a:endParaRPr 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Submitters and Contributors (Thus Far)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648200" y="1219200"/>
            <a:ext cx="4143374" cy="5120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hangingPunct="0"/>
            <a:r>
              <a:rPr lang="en-US" dirty="0"/>
              <a:t>Information Sharing Environment (ise.gov)</a:t>
            </a:r>
          </a:p>
          <a:p>
            <a:pPr lvl="0" hangingPunct="0"/>
            <a:r>
              <a:rPr lang="en-US" dirty="0" err="1"/>
              <a:t>Demandware</a:t>
            </a:r>
            <a:endParaRPr lang="en-US" dirty="0"/>
          </a:p>
          <a:p>
            <a:pPr lvl="0" hangingPunct="0"/>
            <a:r>
              <a:rPr lang="en-US" dirty="0"/>
              <a:t>U.S. Air force</a:t>
            </a:r>
          </a:p>
          <a:p>
            <a:pPr lvl="0" hangingPunct="0"/>
            <a:r>
              <a:rPr lang="en-US" dirty="0"/>
              <a:t>U.S. Defense Security Services</a:t>
            </a:r>
          </a:p>
          <a:p>
            <a:pPr lvl="0" hangingPunct="0"/>
            <a:r>
              <a:rPr lang="en-US" dirty="0"/>
              <a:t>California Public Safety (http://www.Caloes.ca.gov)</a:t>
            </a:r>
          </a:p>
          <a:p>
            <a:pPr lvl="0" hangingPunct="0"/>
            <a:r>
              <a:rPr lang="en-US" dirty="0"/>
              <a:t>U.S. National Information Sharing Model PMO (https://www.niem.gov/)</a:t>
            </a:r>
          </a:p>
          <a:p>
            <a:pPr lvl="0" hangingPunct="0"/>
            <a:r>
              <a:rPr lang="en-US" dirty="0"/>
              <a:t>Duke Energy</a:t>
            </a:r>
          </a:p>
          <a:p>
            <a:pPr lvl="0" hangingPunct="0"/>
            <a:r>
              <a:rPr lang="en-US" dirty="0"/>
              <a:t>NSA/UCDMO</a:t>
            </a:r>
          </a:p>
          <a:p>
            <a:pPr lvl="0" hangingPunct="0"/>
            <a:r>
              <a:rPr lang="en-US" dirty="0"/>
              <a:t>NIST</a:t>
            </a:r>
          </a:p>
          <a:p>
            <a:pPr lvl="0" hangingPunct="0"/>
            <a:r>
              <a:rPr lang="en-US" dirty="0"/>
              <a:t>INCOSE</a:t>
            </a:r>
          </a:p>
          <a:p>
            <a:pPr lvl="0" hangingPunct="0"/>
            <a:r>
              <a:rPr lang="en-US" dirty="0"/>
              <a:t>Integrated Networking Technologies, Inc.</a:t>
            </a:r>
          </a:p>
          <a:p>
            <a:pPr lvl="0" hangingPunct="0"/>
            <a:r>
              <a:rPr lang="en-US" dirty="0" err="1"/>
              <a:t>Tibco</a:t>
            </a:r>
            <a:r>
              <a:rPr lang="en-US" dirty="0"/>
              <a:t> Software Inc.</a:t>
            </a:r>
          </a:p>
          <a:p>
            <a:pPr lvl="0" hangingPunct="0"/>
            <a:r>
              <a:rPr lang="en-US" dirty="0"/>
              <a:t>Hitachi</a:t>
            </a:r>
          </a:p>
          <a:p>
            <a:pPr lvl="0" hangingPunct="0"/>
            <a:r>
              <a:rPr lang="en-US" dirty="0"/>
              <a:t>NC4</a:t>
            </a:r>
          </a:p>
          <a:p>
            <a:pPr lvl="0" hangingPunct="0"/>
            <a:r>
              <a:rPr lang="en-US" dirty="0"/>
              <a:t>Others pending approval</a:t>
            </a:r>
          </a:p>
          <a:p>
            <a:pPr hangingPunct="0"/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798598">
            <a:off x="35591" y="5181600"/>
            <a:ext cx="4612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Team Threat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35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3687149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Join us! Help us: Define the standard, validate it with your use cases, merge with other models,  implement it, fund 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Invitation</a:t>
            </a:r>
          </a:p>
        </p:txBody>
      </p:sp>
    </p:spTree>
    <p:extLst>
      <p:ext uri="{BB962C8B-B14F-4D97-AF65-F5344CB8AC3E}">
        <p14:creationId xmlns:p14="http://schemas.microsoft.com/office/powerpoint/2010/main" val="372029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505450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Critical 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37243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Terrorism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19873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Crime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2503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Cyber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31633" y="1651630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Natural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Disasters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580" y="2583180"/>
            <a:ext cx="8949690" cy="2674620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Integrating Framework for Threats and Risks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we need is an integrating framework </a:t>
            </a:r>
            <a:r>
              <a:rPr lang="en-US" sz="3200" dirty="0">
                <a:solidFill>
                  <a:srgbClr val="FF0000"/>
                </a:solidFill>
              </a:rPr>
              <a:t>that supports automated data mapping</a:t>
            </a:r>
          </a:p>
        </p:txBody>
      </p:sp>
      <p:sp>
        <p:nvSpPr>
          <p:cNvPr id="2" name="Flowchart: Document 1"/>
          <p:cNvSpPr/>
          <p:nvPr/>
        </p:nvSpPr>
        <p:spPr>
          <a:xfrm>
            <a:off x="36576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18313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400050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577977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766953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248" y="5435420"/>
            <a:ext cx="825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integrating framework that helps us deal with all aspects of a risk or incident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1327" y="5804752"/>
            <a:ext cx="784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federation of risk and threat information sharing and analytics capabilities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4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109596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 rot="1151754">
            <a:off x="4478721" y="4147482"/>
            <a:ext cx="2038812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C:\Users\Cory\AppData\Local\Microsoft\Windows\Temporary Internet Files\Content.IE5\ER8PH0AL\MC900432507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1" y="4224855"/>
            <a:ext cx="1386442" cy="8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ory\AppData\Local\Microsoft\Windows\Temporary Internet Files\Content.IE5\ER8PH0AL\MP900202201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16" y="1019953"/>
            <a:ext cx="1193514" cy="80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Information Flows</a:t>
            </a:r>
          </a:p>
        </p:txBody>
      </p:sp>
      <p:sp>
        <p:nvSpPr>
          <p:cNvPr id="12" name="Right Arrow 11"/>
          <p:cNvSpPr/>
          <p:nvPr/>
        </p:nvSpPr>
        <p:spPr>
          <a:xfrm rot="1298106">
            <a:off x="1131642" y="3258982"/>
            <a:ext cx="2257823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617197">
            <a:off x="4284844" y="2525107"/>
            <a:ext cx="1268730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663401">
            <a:off x="4697865" y="3408137"/>
            <a:ext cx="1769559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 descr="C:\Users\Cory\AppData\Local\Microsoft\Windows\Temporary Internet Files\Content.IE5\WZDPHL4N\MP900422425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82" y="1999343"/>
            <a:ext cx="1025576" cy="15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ory\AppData\Local\Microsoft\Windows\Temporary Internet Files\Content.IE5\WZDPHL4N\MP900409629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81" y="3941994"/>
            <a:ext cx="781705" cy="117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owchart: Document 25"/>
          <p:cNvSpPr/>
          <p:nvPr/>
        </p:nvSpPr>
        <p:spPr>
          <a:xfrm>
            <a:off x="685299" y="5042069"/>
            <a:ext cx="1424940" cy="85725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IT System Hardening</a:t>
            </a:r>
          </a:p>
        </p:txBody>
      </p:sp>
      <p:sp>
        <p:nvSpPr>
          <p:cNvPr id="27" name="Flowchart: Document 26"/>
          <p:cNvSpPr/>
          <p:nvPr/>
        </p:nvSpPr>
        <p:spPr>
          <a:xfrm>
            <a:off x="6424213" y="5094603"/>
            <a:ext cx="1424940" cy="85725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Manual Shutdown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4284844" y="1823400"/>
            <a:ext cx="1029480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4267353">
            <a:off x="992736" y="3526792"/>
            <a:ext cx="586832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772102" y="5236525"/>
            <a:ext cx="1690610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6639797" y="3643201"/>
            <a:ext cx="735554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ocument 7"/>
          <p:cNvSpPr/>
          <p:nvPr/>
        </p:nvSpPr>
        <p:spPr>
          <a:xfrm>
            <a:off x="341298" y="2885278"/>
            <a:ext cx="1188720" cy="85725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STIX Incident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3424004" y="1772943"/>
            <a:ext cx="1188720" cy="85725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NIEM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Incident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5314324" y="1776093"/>
            <a:ext cx="1235786" cy="73024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Arrest Report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3347162" y="3617974"/>
            <a:ext cx="1424940" cy="95686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Fusion Center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Intelligence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6424213" y="2759548"/>
            <a:ext cx="1102775" cy="98298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Tactical Response Unit</a:t>
            </a:r>
          </a:p>
        </p:txBody>
      </p:sp>
      <p:sp>
        <p:nvSpPr>
          <p:cNvPr id="33" name="Flowchart: Document 32"/>
          <p:cNvSpPr/>
          <p:nvPr/>
        </p:nvSpPr>
        <p:spPr>
          <a:xfrm>
            <a:off x="6462712" y="6000750"/>
            <a:ext cx="1424940" cy="85725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Public CAP Warning</a:t>
            </a:r>
          </a:p>
        </p:txBody>
      </p:sp>
      <p:sp>
        <p:nvSpPr>
          <p:cNvPr id="34" name="Right Arrow 33"/>
          <p:cNvSpPr/>
          <p:nvPr/>
        </p:nvSpPr>
        <p:spPr>
          <a:xfrm rot="1151754">
            <a:off x="4628291" y="5599701"/>
            <a:ext cx="1932971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https://encrypted-tbn1.gstatic.com/images?q=tbn:ANd9GcRQt1_42RMuI3mTFnssG7wqPXaxX36ntSoo1vLVVTH6fEjxexKRP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08" y="4963545"/>
            <a:ext cx="1572047" cy="1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Cory\AppData\Local\Microsoft\Windows\Temporary Internet Files\Content.IE5\I43GK64V\MC900083069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647" y="5809930"/>
            <a:ext cx="1054817" cy="9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ight Arrow 34"/>
          <p:cNvSpPr/>
          <p:nvPr/>
        </p:nvSpPr>
        <p:spPr>
          <a:xfrm rot="1495978">
            <a:off x="2327619" y="1600378"/>
            <a:ext cx="1154458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7239741">
            <a:off x="608736" y="2103696"/>
            <a:ext cx="1148194" cy="57340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4511" y="1019953"/>
            <a:ext cx="826620" cy="826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" b="100000" l="0" r="89773">
                        <a14:foregroundMark x1="65909" y1="47667" x2="65909" y2="47667"/>
                        <a14:foregroundMark x1="65530" y1="43667" x2="65530" y2="43667"/>
                        <a14:foregroundMark x1="67045" y1="39000" x2="67045" y2="39000"/>
                      </a14:backgroundRemoval>
                    </a14:imgEffect>
                  </a14:imgLayer>
                </a14:imgProps>
              </a:ext>
            </a:extLst>
          </a:blip>
          <a:srcRect r="12898"/>
          <a:stretch/>
        </p:blipFill>
        <p:spPr>
          <a:xfrm>
            <a:off x="3749285" y="2815068"/>
            <a:ext cx="615427" cy="802906"/>
          </a:xfrm>
          <a:prstGeom prst="rect">
            <a:avLst/>
          </a:prstGeom>
        </p:spPr>
      </p:pic>
      <p:sp>
        <p:nvSpPr>
          <p:cNvPr id="32" name="Flowchart: Document 7"/>
          <p:cNvSpPr/>
          <p:nvPr/>
        </p:nvSpPr>
        <p:spPr>
          <a:xfrm>
            <a:off x="1360612" y="1120797"/>
            <a:ext cx="1188720" cy="85725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Suspicious Activity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94" b="100000" l="7450" r="915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04" y="866204"/>
            <a:ext cx="1523782" cy="12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8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Transformation from one information sharing data format to another</a:t>
            </a:r>
          </a:p>
          <a:p>
            <a:pPr lvl="1"/>
            <a:r>
              <a:rPr lang="en-US" sz="2000" dirty="0"/>
              <a:t>Example: STIX Cyber Event to NIEM to a CAP Alert</a:t>
            </a:r>
          </a:p>
          <a:p>
            <a:r>
              <a:rPr lang="en-US" sz="2400" dirty="0"/>
              <a:t>Analytics of information federated from multiple sources</a:t>
            </a:r>
          </a:p>
          <a:p>
            <a:pPr lvl="1"/>
            <a:r>
              <a:rPr lang="en-US" sz="2000" dirty="0"/>
              <a:t>Examples: </a:t>
            </a:r>
          </a:p>
          <a:p>
            <a:pPr lvl="2"/>
            <a:r>
              <a:rPr lang="en-US" sz="2000" dirty="0"/>
              <a:t>Fusion center “connects the dots” between a stolen laptop (from NIEM) and a cyber incident (From STIX)</a:t>
            </a:r>
          </a:p>
          <a:p>
            <a:pPr lvl="2"/>
            <a:r>
              <a:rPr lang="en-US" sz="2000" dirty="0"/>
              <a:t>Bio hazard detected by automated  instruments and collaborated by local health care professionals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classes of use cases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407802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2011363"/>
            <a:ext cx="3886200" cy="37369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Construct a </a:t>
            </a:r>
            <a:r>
              <a:rPr lang="en-US" sz="2000" u="sng" dirty="0"/>
              <a:t>conceptual reference model </a:t>
            </a:r>
            <a:r>
              <a:rPr lang="en-US" sz="2000" dirty="0"/>
              <a:t>informed by existing schema, research and best practices</a:t>
            </a:r>
          </a:p>
          <a:p>
            <a:pPr lvl="1"/>
            <a:r>
              <a:rPr lang="en-US" sz="1800" dirty="0"/>
              <a:t>This conceptual model is independent of specific data structures, technologies and terminologies</a:t>
            </a:r>
          </a:p>
          <a:p>
            <a:r>
              <a:rPr lang="en-US" sz="2000" dirty="0"/>
              <a:t>Define mapping models between the conceptual model and purpose/technology schema</a:t>
            </a:r>
          </a:p>
          <a:p>
            <a:r>
              <a:rPr lang="en-US" sz="2000" dirty="0"/>
              <a:t>Make both models sufficiently precise that they can drive </a:t>
            </a:r>
            <a:r>
              <a:rPr lang="en-US" sz="2000" dirty="0">
                <a:solidFill>
                  <a:srgbClr val="FF0000"/>
                </a:solidFill>
              </a:rPr>
              <a:t>automated  bridging between any mapped schema</a:t>
            </a:r>
          </a:p>
        </p:txBody>
      </p:sp>
      <p:sp>
        <p:nvSpPr>
          <p:cNvPr id="5" name="Oval 4"/>
          <p:cNvSpPr/>
          <p:nvPr/>
        </p:nvSpPr>
        <p:spPr>
          <a:xfrm>
            <a:off x="5013932" y="3213417"/>
            <a:ext cx="2811780" cy="1005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Reference Model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4111716" y="1996123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264116" y="2148523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Cyber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4736691" y="4834572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Criminal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889091" y="4986972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Criminal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7155152" y="4864735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7307552" y="5017135"/>
            <a:ext cx="134493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Infrastructure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5745452" y="1365566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5897852" y="1517966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Terrorism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7456142" y="2005647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608542" y="2158047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Disasters</a:t>
            </a:r>
          </a:p>
        </p:txBody>
      </p:sp>
      <p:sp>
        <p:nvSpPr>
          <p:cNvPr id="17" name="Left-Right Arrow 16"/>
          <p:cNvSpPr/>
          <p:nvPr/>
        </p:nvSpPr>
        <p:spPr>
          <a:xfrm rot="18151234">
            <a:off x="5146267" y="4184582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18" name="Left-Right Arrow 17"/>
          <p:cNvSpPr/>
          <p:nvPr/>
        </p:nvSpPr>
        <p:spPr>
          <a:xfrm rot="5400000">
            <a:off x="5949286" y="2297112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19" name="Left-Right Arrow 18"/>
          <p:cNvSpPr/>
          <p:nvPr/>
        </p:nvSpPr>
        <p:spPr>
          <a:xfrm rot="1881944">
            <a:off x="4754710" y="2797728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20" name="Left-Right Arrow 19"/>
          <p:cNvSpPr/>
          <p:nvPr/>
        </p:nvSpPr>
        <p:spPr>
          <a:xfrm rot="18581492">
            <a:off x="6915122" y="2723832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21" name="Left-Right Arrow 20"/>
          <p:cNvSpPr/>
          <p:nvPr/>
        </p:nvSpPr>
        <p:spPr>
          <a:xfrm rot="3264445">
            <a:off x="6806537" y="4191438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3053" y="798286"/>
            <a:ext cx="259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O(N) vs. O(N^2)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7</a:t>
            </a:fld>
            <a:endParaRPr lang="en-US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331352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purpose/organizational/technology specific schema will not (should not) go away</a:t>
            </a:r>
          </a:p>
          <a:p>
            <a:r>
              <a:rPr lang="en-US" dirty="0"/>
              <a:t>A “one size fits all” solution will not work</a:t>
            </a:r>
          </a:p>
          <a:p>
            <a:pPr lvl="1"/>
            <a:r>
              <a:rPr lang="en-US" dirty="0"/>
              <a:t>There will be no one technology</a:t>
            </a:r>
          </a:p>
          <a:p>
            <a:pPr lvl="1"/>
            <a:r>
              <a:rPr lang="en-US" dirty="0"/>
              <a:t>There will be no one terminology or language</a:t>
            </a:r>
          </a:p>
          <a:p>
            <a:pPr lvl="1"/>
            <a:r>
              <a:rPr lang="en-US" dirty="0"/>
              <a:t>There will be no one data structure for threats and risks</a:t>
            </a:r>
          </a:p>
          <a:p>
            <a:r>
              <a:rPr lang="en-US" dirty="0"/>
              <a:t>Our focus is </a:t>
            </a:r>
            <a:r>
              <a:rPr lang="en-US" u="sng" dirty="0"/>
              <a:t>federation</a:t>
            </a:r>
          </a:p>
          <a:p>
            <a:pPr lvl="1"/>
            <a:r>
              <a:rPr lang="en-US" dirty="0"/>
              <a:t>Understanding the concepts behind the schema</a:t>
            </a:r>
          </a:p>
          <a:p>
            <a:pPr lvl="1"/>
            <a:r>
              <a:rPr lang="en-US" dirty="0"/>
              <a:t>Mapping them to/through a common conceptual model</a:t>
            </a:r>
          </a:p>
          <a:p>
            <a:pPr lvl="1"/>
            <a:r>
              <a:rPr lang="en-US" dirty="0"/>
              <a:t>Enabling interoperability by bridging between the specific schema</a:t>
            </a:r>
          </a:p>
          <a:p>
            <a:pPr lvl="1"/>
            <a:r>
              <a:rPr lang="en-US" dirty="0"/>
              <a:t>Supporting integration and coordination of mitigation and response capabilities</a:t>
            </a:r>
          </a:p>
        </p:txBody>
      </p:sp>
    </p:spTree>
    <p:extLst>
      <p:ext uri="{BB962C8B-B14F-4D97-AF65-F5344CB8AC3E}">
        <p14:creationId xmlns:p14="http://schemas.microsoft.com/office/powerpoint/2010/main" val="245956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Callout 21"/>
          <p:cNvSpPr/>
          <p:nvPr/>
        </p:nvSpPr>
        <p:spPr>
          <a:xfrm>
            <a:off x="343018" y="1324352"/>
            <a:ext cx="5498372" cy="3054727"/>
          </a:xfrm>
          <a:prstGeom prst="rightArrowCallout">
            <a:avLst>
              <a:gd name="adj1" fmla="val 25000"/>
              <a:gd name="adj2" fmla="val 29536"/>
              <a:gd name="adj3" fmla="val 13042"/>
              <a:gd name="adj4" fmla="val 84962"/>
            </a:avLst>
          </a:prstGeom>
          <a:solidFill>
            <a:srgbClr val="2650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C:\Users\Cory\AppData\Local\Microsoft\Windows\Temporary Internet Files\Content.IE5\8HTUHAU1\puzzl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0" y="1310996"/>
            <a:ext cx="4663148" cy="37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329" y="141027"/>
            <a:ext cx="8229600" cy="1143000"/>
          </a:xfrm>
        </p:spPr>
        <p:txBody>
          <a:bodyPr/>
          <a:lstStyle/>
          <a:p>
            <a:r>
              <a:rPr lang="en-US" dirty="0"/>
              <a:t>Conceptual Model Inputs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05" y="1940034"/>
            <a:ext cx="2943225" cy="176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634429" y="1468618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NIEM</a:t>
            </a:r>
          </a:p>
          <a:p>
            <a:pPr algn="ctr"/>
            <a:r>
              <a:rPr lang="en-US" sz="1600" dirty="0"/>
              <a:t>(General)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634429" y="2432015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STIX</a:t>
            </a:r>
          </a:p>
          <a:p>
            <a:pPr algn="ctr"/>
            <a:r>
              <a:rPr lang="en-US" sz="1600" dirty="0"/>
              <a:t>(Cyber)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070206" y="2424193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OGC</a:t>
            </a:r>
          </a:p>
          <a:p>
            <a:pPr algn="ctr"/>
            <a:r>
              <a:rPr lang="en-US" sz="1600" dirty="0"/>
              <a:t>(Geo)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070206" y="1457185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KDM</a:t>
            </a:r>
          </a:p>
          <a:p>
            <a:pPr algn="ctr"/>
            <a:r>
              <a:rPr lang="en-US" sz="1600" dirty="0"/>
              <a:t>(Risk)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070206" y="3351918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SEI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(Safety)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463755" y="2400404"/>
            <a:ext cx="1451493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EDXL</a:t>
            </a:r>
          </a:p>
          <a:p>
            <a:pPr algn="ctr"/>
            <a:r>
              <a:rPr lang="en-US" dirty="0"/>
              <a:t>(Emergency)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634429" y="3351918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FIBO (Finance)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69383" y="1053119"/>
            <a:ext cx="2586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Conceptual Reference Model</a:t>
            </a:r>
          </a:p>
        </p:txBody>
      </p:sp>
      <p:sp>
        <p:nvSpPr>
          <p:cNvPr id="49" name="Flowchart: Document 48"/>
          <p:cNvSpPr/>
          <p:nvPr/>
        </p:nvSpPr>
        <p:spPr>
          <a:xfrm>
            <a:off x="3463755" y="1450568"/>
            <a:ext cx="1451493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NIST Framework</a:t>
            </a:r>
          </a:p>
        </p:txBody>
      </p:sp>
      <p:sp>
        <p:nvSpPr>
          <p:cNvPr id="50" name="Flowchart: Document 49"/>
          <p:cNvSpPr/>
          <p:nvPr/>
        </p:nvSpPr>
        <p:spPr>
          <a:xfrm>
            <a:off x="3451249" y="3300644"/>
            <a:ext cx="1451493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 OES</a:t>
            </a:r>
          </a:p>
          <a:p>
            <a:pPr algn="ctr"/>
            <a:r>
              <a:rPr lang="en-US" dirty="0"/>
              <a:t>(Health)</a:t>
            </a:r>
          </a:p>
        </p:txBody>
      </p:sp>
      <p:sp>
        <p:nvSpPr>
          <p:cNvPr id="51" name="Flowchart: Document 50"/>
          <p:cNvSpPr/>
          <p:nvPr/>
        </p:nvSpPr>
        <p:spPr>
          <a:xfrm>
            <a:off x="634429" y="4267200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</a:t>
            </a:r>
          </a:p>
          <a:p>
            <a:pPr algn="ctr"/>
            <a:r>
              <a:rPr lang="en-US" dirty="0"/>
              <a:t>(Risk)</a:t>
            </a:r>
          </a:p>
        </p:txBody>
      </p:sp>
      <p:sp>
        <p:nvSpPr>
          <p:cNvPr id="52" name="Flowchart: Document 51"/>
          <p:cNvSpPr/>
          <p:nvPr/>
        </p:nvSpPr>
        <p:spPr>
          <a:xfrm>
            <a:off x="2076964" y="4267200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</a:t>
            </a:r>
          </a:p>
          <a:p>
            <a:pPr algn="ctr"/>
            <a:r>
              <a:rPr lang="en-US" dirty="0"/>
              <a:t>(Units)</a:t>
            </a:r>
          </a:p>
        </p:txBody>
      </p:sp>
      <p:sp>
        <p:nvSpPr>
          <p:cNvPr id="53" name="Flowchart: Document 52"/>
          <p:cNvSpPr/>
          <p:nvPr/>
        </p:nvSpPr>
        <p:spPr>
          <a:xfrm>
            <a:off x="3567395" y="4267200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RMS</a:t>
            </a:r>
          </a:p>
          <a:p>
            <a:pPr algn="ctr"/>
            <a:r>
              <a:rPr lang="en-US" dirty="0"/>
              <a:t>(Custody)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402" y="5383306"/>
            <a:ext cx="4804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There is still more to do to fully integrate the above and we anticipate more inputs and use cases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4493" y="3703815"/>
            <a:ext cx="1752600" cy="2342879"/>
            <a:chOff x="6564493" y="3703815"/>
            <a:chExt cx="1752600" cy="2342879"/>
          </a:xfrm>
        </p:grpSpPr>
        <p:sp>
          <p:nvSpPr>
            <p:cNvPr id="3" name="Down Arrow Callout 2"/>
            <p:cNvSpPr/>
            <p:nvPr/>
          </p:nvSpPr>
          <p:spPr>
            <a:xfrm>
              <a:off x="6678793" y="3703815"/>
              <a:ext cx="1524000" cy="1143882"/>
            </a:xfrm>
            <a:prstGeom prst="downArrowCallou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</a:t>
              </a:r>
            </a:p>
          </p:txBody>
        </p:sp>
        <p:sp>
          <p:nvSpPr>
            <p:cNvPr id="15" name="Flowchart: Multidocument 14"/>
            <p:cNvSpPr/>
            <p:nvPr/>
          </p:nvSpPr>
          <p:spPr>
            <a:xfrm>
              <a:off x="6564493" y="4876800"/>
              <a:ext cx="1752600" cy="1169894"/>
            </a:xfrm>
            <a:prstGeom prst="flowChartMultidocumen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STIX, NIEM, EDXL, Others</a:t>
              </a: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9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42264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5653</TotalTime>
  <Words>2146</Words>
  <Application>Microsoft Office PowerPoint</Application>
  <PresentationFormat>On-screen Show (4:3)</PresentationFormat>
  <Paragraphs>454</Paragraphs>
  <Slides>36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Times New Roman</vt:lpstr>
      <vt:lpstr>Tahoma</vt:lpstr>
      <vt:lpstr>Corbel</vt:lpstr>
      <vt:lpstr>Tunga</vt:lpstr>
      <vt:lpstr>Calibri</vt:lpstr>
      <vt:lpstr>Wingdings</vt:lpstr>
      <vt:lpstr>ＭＳ Ｐゴシック</vt:lpstr>
      <vt:lpstr>Arial</vt:lpstr>
      <vt:lpstr>Franklin Gothic Book</vt:lpstr>
      <vt:lpstr>Century Gothic</vt:lpstr>
      <vt:lpstr>Lucida Grande</vt:lpstr>
      <vt:lpstr>Mylar</vt:lpstr>
      <vt:lpstr>Operational Threat &amp; Risk Information Sharing and Analytics</vt:lpstr>
      <vt:lpstr>Introduction</vt:lpstr>
      <vt:lpstr>Problem Space</vt:lpstr>
      <vt:lpstr>What we need is an integrating framework that supports automated data mapping</vt:lpstr>
      <vt:lpstr>Example Information Flows</vt:lpstr>
      <vt:lpstr>Primary classes of use cases</vt:lpstr>
      <vt:lpstr>Approach</vt:lpstr>
      <vt:lpstr>Precepts</vt:lpstr>
      <vt:lpstr>Conceptual Model Inputs</vt:lpstr>
      <vt:lpstr>Realization</vt:lpstr>
      <vt:lpstr>Mappings included</vt:lpstr>
      <vt:lpstr>Ontological Challenges</vt:lpstr>
      <vt:lpstr>Pivoting Through a Reference Model</vt:lpstr>
      <vt:lpstr>Kinds of models</vt:lpstr>
      <vt:lpstr>Conceptual Model Layering</vt:lpstr>
      <vt:lpstr>Conceptual Model Packages</vt:lpstr>
      <vt:lpstr>Example of Modeling Style</vt:lpstr>
      <vt:lpstr>Example Instances</vt:lpstr>
      <vt:lpstr>Example of more threat-specific module</vt:lpstr>
      <vt:lpstr>Model/Ontology/Vocabulary Representation</vt:lpstr>
      <vt:lpstr>Data Mappings</vt:lpstr>
      <vt:lpstr>Representing the STIX physical model</vt:lpstr>
      <vt:lpstr>XML Element represents concept</vt:lpstr>
      <vt:lpstr>PowerPoint Presentation</vt:lpstr>
      <vt:lpstr>Example STIX source data</vt:lpstr>
      <vt:lpstr>Example of mapped data graph</vt:lpstr>
      <vt:lpstr>NIEM Mapping summary (1)</vt:lpstr>
      <vt:lpstr>PowerPoint Presentation</vt:lpstr>
      <vt:lpstr>Result of mapping</vt:lpstr>
      <vt:lpstr>The Process</vt:lpstr>
      <vt:lpstr>Open Community Process</vt:lpstr>
      <vt:lpstr>Who Is OMG?</vt:lpstr>
      <vt:lpstr>Developing Standards</vt:lpstr>
      <vt:lpstr>OMG’s Best-Known Successes</vt:lpstr>
      <vt:lpstr>Submitters and Contributors (Thus Far)</vt:lpstr>
      <vt:lpstr>Questions and Invitation</vt:lpstr>
    </vt:vector>
  </TitlesOfParts>
  <Company>Model Driven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Threat/Risk Information Sharing and Analytics</dc:title>
  <dc:creator>Cory Casanave</dc:creator>
  <cp:lastModifiedBy>Cory Casanave</cp:lastModifiedBy>
  <cp:revision>307</cp:revision>
  <dcterms:created xsi:type="dcterms:W3CDTF">2014-12-22T21:21:42Z</dcterms:created>
  <dcterms:modified xsi:type="dcterms:W3CDTF">2016-11-17T18:26:23Z</dcterms:modified>
</cp:coreProperties>
</file>